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127170" y="1041400"/>
            <a:ext cx="6640287" cy="2387600"/>
          </a:xfrm>
        </p:spPr>
        <p:txBody>
          <a:bodyPr anchor="b">
            <a:normAutofit/>
          </a:bodyPr>
          <a:lstStyle>
            <a:lvl1pPr algn="ctr">
              <a:defRPr sz="6000"/>
            </a:lvl1pPr>
          </a:lstStyle>
          <a:p>
            <a:r>
              <a:rPr lang="en-US"/>
              <a:t>Click to edit Master title style</a:t>
            </a:r>
          </a:p>
        </p:txBody>
      </p:sp>
      <p:sp>
        <p:nvSpPr>
          <p:cNvPr id="3" name="Subtitle 2"/>
          <p:cNvSpPr>
            <a:spLocks noGrp="1"/>
          </p:cNvSpPr>
          <p:nvPr>
            <p:ph type="subTitle" idx="1"/>
          </p:nvPr>
        </p:nvSpPr>
        <p:spPr>
          <a:xfrm>
            <a:off x="5127170" y="3521075"/>
            <a:ext cx="6640287"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76D79ED-3FA7-4EF8-964B-EB8BCFAB02F8}" type="datetimeFigureOut">
              <a:rPr lang="en-US" smtClean="0"/>
              <a:t>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4253972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6D79ED-3FA7-4EF8-964B-EB8BCFAB02F8}" type="datetimeFigureOut">
              <a:rPr lang="en-US" smtClean="0"/>
              <a:t>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12443684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943" y="1683613"/>
            <a:ext cx="8251553" cy="2852737"/>
          </a:xfrm>
        </p:spPr>
        <p:txBody>
          <a:bodyPr anchor="b">
            <a:normAutofit/>
          </a:bodyPr>
          <a:lstStyle>
            <a:lvl1pPr algn="l">
              <a:defRPr sz="5400"/>
            </a:lvl1pPr>
          </a:lstStyle>
          <a:p>
            <a:r>
              <a:rPr lang="en-US"/>
              <a:t>Click to edit Master title style</a:t>
            </a:r>
            <a:endParaRPr lang="en-US" dirty="0"/>
          </a:p>
        </p:txBody>
      </p:sp>
      <p:sp>
        <p:nvSpPr>
          <p:cNvPr id="3" name="Text Placeholder 2"/>
          <p:cNvSpPr>
            <a:spLocks noGrp="1"/>
          </p:cNvSpPr>
          <p:nvPr>
            <p:ph type="body" idx="1"/>
          </p:nvPr>
        </p:nvSpPr>
        <p:spPr>
          <a:xfrm>
            <a:off x="404943" y="4563338"/>
            <a:ext cx="8251553"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76D79ED-3FA7-4EF8-964B-EB8BCFAB02F8}" type="datetimeFigureOut">
              <a:rPr lang="en-US" smtClean="0"/>
              <a:t>2/19/2023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262905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04943" y="1873975"/>
            <a:ext cx="420624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30926" y="1873975"/>
            <a:ext cx="429768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76D79ED-3FA7-4EF8-964B-EB8BCFAB02F8}" type="datetimeFigureOut">
              <a:rPr lang="en-US" smtClean="0"/>
              <a:t>2/19/2023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646454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04943" y="299811"/>
            <a:ext cx="8623663" cy="1325563"/>
          </a:xfrm>
        </p:spPr>
        <p:txBody>
          <a:bodyPr/>
          <a:lstStyle/>
          <a:p>
            <a:r>
              <a:rPr lang="en-US"/>
              <a:t>Click to edit Master title style</a:t>
            </a:r>
          </a:p>
        </p:txBody>
      </p:sp>
      <p:sp>
        <p:nvSpPr>
          <p:cNvPr id="3" name="Text Placeholder 2"/>
          <p:cNvSpPr>
            <a:spLocks noGrp="1"/>
          </p:cNvSpPr>
          <p:nvPr>
            <p:ph type="body" idx="1"/>
          </p:nvPr>
        </p:nvSpPr>
        <p:spPr>
          <a:xfrm>
            <a:off x="404940" y="1615849"/>
            <a:ext cx="438912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04941" y="2439761"/>
            <a:ext cx="438912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911629" y="1615849"/>
            <a:ext cx="411697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11629" y="2439761"/>
            <a:ext cx="411697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76D79ED-3FA7-4EF8-964B-EB8BCFAB02F8}" type="datetimeFigureOut">
              <a:rPr lang="en-US" smtClean="0"/>
              <a:t>2/19/2023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3311334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76D79ED-3FA7-4EF8-964B-EB8BCFAB02F8}" type="datetimeFigureOut">
              <a:rPr lang="en-US" smtClean="0"/>
              <a:t>2/19/2023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3109579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6D79ED-3FA7-4EF8-964B-EB8BCFAB02F8}" type="datetimeFigureOut">
              <a:rPr lang="en-US" smtClean="0"/>
              <a:t>2/19/2023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1047308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4943" y="465138"/>
            <a:ext cx="3099980" cy="1600200"/>
          </a:xfrm>
        </p:spPr>
        <p:txBody>
          <a:bodyPr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657594" y="465138"/>
            <a:ext cx="5371011" cy="54038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04943" y="2065338"/>
            <a:ext cx="309998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6D79ED-3FA7-4EF8-964B-EB8BCFAB02F8}" type="datetimeFigureOut">
              <a:rPr lang="en-US" smtClean="0"/>
              <a:t>2/19/2023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3125057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4944" y="483326"/>
            <a:ext cx="2677886" cy="1600200"/>
          </a:xfrm>
        </p:spPr>
        <p:txBody>
          <a:bodyPr anchor="ctr"/>
          <a:lstStyle>
            <a:lvl1pPr>
              <a:defRPr sz="3200"/>
            </a:lvl1pPr>
          </a:lstStyle>
          <a:p>
            <a:r>
              <a:rPr lang="en-US"/>
              <a:t>Click to edit Master title style</a:t>
            </a:r>
            <a:endParaRPr lang="en-US" dirty="0"/>
          </a:p>
        </p:txBody>
      </p:sp>
      <p:sp>
        <p:nvSpPr>
          <p:cNvPr id="3" name="Picture Placeholder 2"/>
          <p:cNvSpPr>
            <a:spLocks noGrp="1"/>
          </p:cNvSpPr>
          <p:nvPr>
            <p:ph type="pic" idx="1"/>
          </p:nvPr>
        </p:nvSpPr>
        <p:spPr>
          <a:xfrm>
            <a:off x="3218899" y="483326"/>
            <a:ext cx="5809707"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404944" y="2083526"/>
            <a:ext cx="2677886"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76D79ED-3FA7-4EF8-964B-EB8BCFAB02F8}" type="datetimeFigureOut">
              <a:rPr lang="en-US" smtClean="0"/>
              <a:t>2/19/2023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F12CB2-7F2C-47B9-AE70-22A94B49F233}" type="slidenum">
              <a:rPr lang="en-US" smtClean="0"/>
              <a:t>‹#›</a:t>
            </a:fld>
            <a:endParaRPr lang="en-US"/>
          </a:p>
        </p:txBody>
      </p:sp>
    </p:spTree>
    <p:extLst>
      <p:ext uri="{BB962C8B-B14F-4D97-AF65-F5344CB8AC3E}">
        <p14:creationId xmlns:p14="http://schemas.microsoft.com/office/powerpoint/2010/main" val="709895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prezentr.com/?utm_source=templates&amp;utm_medium=presentation&amp;utm_campaign=free_downloads_2020"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4943" y="417376"/>
            <a:ext cx="8623663"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04943" y="1841862"/>
            <a:ext cx="8623663" cy="438735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04943" y="6356349"/>
            <a:ext cx="2183674"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6D79ED-3FA7-4EF8-964B-EB8BCFAB02F8}" type="datetimeFigureOut">
              <a:rPr lang="en-US" smtClean="0"/>
              <a:t>2/19/2023</a:t>
            </a:fld>
            <a:endParaRPr lang="en-US"/>
          </a:p>
        </p:txBody>
      </p:sp>
      <p:sp>
        <p:nvSpPr>
          <p:cNvPr id="5" name="Footer Placeholder 4"/>
          <p:cNvSpPr>
            <a:spLocks noGrp="1"/>
          </p:cNvSpPr>
          <p:nvPr>
            <p:ph type="ftr" sz="quarter" idx="3"/>
          </p:nvPr>
        </p:nvSpPr>
        <p:spPr>
          <a:xfrm>
            <a:off x="3218899" y="6356349"/>
            <a:ext cx="3275511"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24693" y="6356350"/>
            <a:ext cx="626605"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F12CB2-7F2C-47B9-AE70-22A94B49F233}" type="slidenum">
              <a:rPr lang="en-US" smtClean="0"/>
              <a:t>‹#›</a:t>
            </a:fld>
            <a:endParaRPr lang="en-US"/>
          </a:p>
        </p:txBody>
      </p:sp>
      <p:pic>
        <p:nvPicPr>
          <p:cNvPr id="11" name="Picture 10"/>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rot="16200000">
            <a:off x="-610475" y="4914981"/>
            <a:ext cx="896556" cy="324395"/>
          </a:xfrm>
          <a:prstGeom prst="rect">
            <a:avLst/>
          </a:prstGeom>
        </p:spPr>
      </p:pic>
      <p:sp>
        <p:nvSpPr>
          <p:cNvPr id="12" name="TextBox 11"/>
          <p:cNvSpPr txBox="1"/>
          <p:nvPr userDrawn="1"/>
        </p:nvSpPr>
        <p:spPr>
          <a:xfrm rot="16200000">
            <a:off x="-2113768" y="2546065"/>
            <a:ext cx="3888671" cy="276999"/>
          </a:xfrm>
          <a:prstGeom prst="rect">
            <a:avLst/>
          </a:prstGeom>
          <a:noFill/>
        </p:spPr>
        <p:txBody>
          <a:bodyPr wrap="square" rtlCol="0" anchor="ctr">
            <a:spAutoFit/>
          </a:bodyPr>
          <a:lstStyle/>
          <a:p>
            <a:r>
              <a:rPr lang="bs-Latn-BA" sz="1200" dirty="0">
                <a:solidFill>
                  <a:schemeClr val="bg1">
                    <a:lumMod val="65000"/>
                  </a:schemeClr>
                </a:solidFill>
              </a:rPr>
              <a:t>Find</a:t>
            </a:r>
            <a:r>
              <a:rPr lang="bs-Latn-BA" sz="1200" baseline="0" dirty="0">
                <a:solidFill>
                  <a:schemeClr val="bg1">
                    <a:lumMod val="65000"/>
                  </a:schemeClr>
                </a:solidFill>
              </a:rPr>
              <a:t> m</a:t>
            </a:r>
            <a:r>
              <a:rPr lang="bs-Latn-BA" sz="1200" dirty="0">
                <a:solidFill>
                  <a:schemeClr val="bg1">
                    <a:lumMod val="65000"/>
                  </a:schemeClr>
                </a:solidFill>
              </a:rPr>
              <a:t>ore PowerPoint templates</a:t>
            </a:r>
            <a:r>
              <a:rPr lang="bs-Latn-BA" sz="1200" baseline="0" dirty="0">
                <a:solidFill>
                  <a:schemeClr val="bg1">
                    <a:lumMod val="65000"/>
                  </a:schemeClr>
                </a:solidFill>
              </a:rPr>
              <a:t> on </a:t>
            </a:r>
            <a:r>
              <a:rPr lang="bs-Latn-BA" sz="1200" b="1" baseline="0" dirty="0">
                <a:solidFill>
                  <a:schemeClr val="bg1">
                    <a:lumMod val="65000"/>
                  </a:schemeClr>
                </a:solidFill>
                <a:hlinkClick r:id="rId13"/>
              </a:rPr>
              <a:t>prezentr.com</a:t>
            </a:r>
            <a:r>
              <a:rPr lang="bs-Latn-BA" sz="1200" baseline="0" dirty="0">
                <a:solidFill>
                  <a:schemeClr val="bg1">
                    <a:lumMod val="65000"/>
                  </a:schemeClr>
                </a:solidFill>
              </a:rPr>
              <a:t>!</a:t>
            </a:r>
            <a:endParaRPr lang="en-US" sz="1200" dirty="0">
              <a:solidFill>
                <a:schemeClr val="bg1">
                  <a:lumMod val="65000"/>
                </a:schemeClr>
              </a:solidFill>
            </a:endParaRPr>
          </a:p>
        </p:txBody>
      </p:sp>
    </p:spTree>
    <p:extLst>
      <p:ext uri="{BB962C8B-B14F-4D97-AF65-F5344CB8AC3E}">
        <p14:creationId xmlns:p14="http://schemas.microsoft.com/office/powerpoint/2010/main" val="27734733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defTabSz="914400" rtl="0" eaLnBrk="1" latinLnBrk="0" hangingPunct="1">
        <a:lnSpc>
          <a:spcPct val="90000"/>
        </a:lnSpc>
        <a:spcBef>
          <a:spcPct val="0"/>
        </a:spcBef>
        <a:buNone/>
        <a:defRPr sz="4400" b="1" kern="1200">
          <a:solidFill>
            <a:srgbClr val="477ED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prezentr.com/?utm_source=templates&amp;utm_medium=presentation&amp;utm_campaign=free_downloads_2020"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hlinkClick r:id="rId2"/>
            <a:extLst>
              <a:ext uri="{FF2B5EF4-FFF2-40B4-BE49-F238E27FC236}">
                <a16:creationId xmlns:a16="http://schemas.microsoft.com/office/drawing/2014/main" id="{690A4DCE-900A-874A-B628-D52BB5C182FC}"/>
              </a:ext>
            </a:extLst>
          </p:cNvPr>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bs-Latn-BA"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2" name="Title 1"/>
          <p:cNvSpPr>
            <a:spLocks noGrp="1"/>
          </p:cNvSpPr>
          <p:nvPr>
            <p:ph type="ctrTitle"/>
          </p:nvPr>
        </p:nvSpPr>
        <p:spPr/>
        <p:txBody>
          <a:bodyPr>
            <a:normAutofit fontScale="90000"/>
          </a:bodyPr>
          <a:lstStyle/>
          <a:p>
            <a:r>
              <a:rPr lang="en-US" dirty="0"/>
              <a:t>Knowing the publics </a:t>
            </a:r>
            <a:br>
              <a:rPr lang="en-US" dirty="0"/>
            </a:br>
            <a:r>
              <a:rPr lang="en-US" dirty="0"/>
              <a:t>and messages</a:t>
            </a:r>
          </a:p>
        </p:txBody>
      </p:sp>
      <p:sp>
        <p:nvSpPr>
          <p:cNvPr id="3" name="Subtitle 2"/>
          <p:cNvSpPr>
            <a:spLocks noGrp="1"/>
          </p:cNvSpPr>
          <p:nvPr>
            <p:ph type="subTitle" idx="1"/>
          </p:nvPr>
        </p:nvSpPr>
        <p:spPr/>
        <p:txBody>
          <a:bodyPr/>
          <a:lstStyle/>
          <a:p>
            <a:r>
              <a:rPr lang="en-US" b="1" dirty="0">
                <a:solidFill>
                  <a:srgbClr val="8AAA99"/>
                </a:solidFill>
              </a:rPr>
              <a:t>Ch- 6</a:t>
            </a:r>
          </a:p>
        </p:txBody>
      </p:sp>
    </p:spTree>
    <p:extLst>
      <p:ext uri="{BB962C8B-B14F-4D97-AF65-F5344CB8AC3E}">
        <p14:creationId xmlns:p14="http://schemas.microsoft.com/office/powerpoint/2010/main" val="720928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91DF0-0E46-34CB-335D-DB0486282216}"/>
              </a:ext>
            </a:extLst>
          </p:cNvPr>
          <p:cNvSpPr>
            <a:spLocks noGrp="1"/>
          </p:cNvSpPr>
          <p:nvPr>
            <p:ph type="title"/>
          </p:nvPr>
        </p:nvSpPr>
        <p:spPr/>
        <p:txBody>
          <a:bodyPr/>
          <a:lstStyle/>
          <a:p>
            <a:r>
              <a:rPr lang="en-US" dirty="0"/>
              <a:t>Power interest matrix</a:t>
            </a:r>
          </a:p>
        </p:txBody>
      </p:sp>
      <p:pic>
        <p:nvPicPr>
          <p:cNvPr id="5" name="Content Placeholder 4">
            <a:extLst>
              <a:ext uri="{FF2B5EF4-FFF2-40B4-BE49-F238E27FC236}">
                <a16:creationId xmlns:a16="http://schemas.microsoft.com/office/drawing/2014/main" id="{30167835-BFF1-1555-8940-8C16779687C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05655" y="1841500"/>
            <a:ext cx="6421615" cy="4387850"/>
          </a:xfrm>
        </p:spPr>
      </p:pic>
    </p:spTree>
    <p:extLst>
      <p:ext uri="{BB962C8B-B14F-4D97-AF65-F5344CB8AC3E}">
        <p14:creationId xmlns:p14="http://schemas.microsoft.com/office/powerpoint/2010/main" val="1955746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9B80A-28B0-24E9-BB4A-2DCE44407FA8}"/>
              </a:ext>
            </a:extLst>
          </p:cNvPr>
          <p:cNvSpPr>
            <a:spLocks noGrp="1"/>
          </p:cNvSpPr>
          <p:nvPr>
            <p:ph type="title"/>
          </p:nvPr>
        </p:nvSpPr>
        <p:spPr/>
        <p:txBody>
          <a:bodyPr/>
          <a:lstStyle/>
          <a:p>
            <a:r>
              <a:rPr kumimoji="0" lang="en-US" sz="4400" b="1" i="0" u="none" strike="noStrike" kern="1200" cap="none" spc="0" normalizeH="0" baseline="0" noProof="0" dirty="0">
                <a:ln>
                  <a:noFill/>
                </a:ln>
                <a:solidFill>
                  <a:srgbClr val="477ED9"/>
                </a:solidFill>
                <a:effectLst/>
                <a:uLnTx/>
                <a:uFillTx/>
                <a:latin typeface="Trebuchet MS" panose="020B0603020202020204"/>
                <a:ea typeface="+mj-ea"/>
                <a:cs typeface="+mj-cs"/>
              </a:rPr>
              <a:t>Power interest matrix</a:t>
            </a:r>
            <a:endParaRPr lang="en-US" dirty="0"/>
          </a:p>
        </p:txBody>
      </p:sp>
      <p:sp>
        <p:nvSpPr>
          <p:cNvPr id="3" name="Content Placeholder 2">
            <a:extLst>
              <a:ext uri="{FF2B5EF4-FFF2-40B4-BE49-F238E27FC236}">
                <a16:creationId xmlns:a16="http://schemas.microsoft.com/office/drawing/2014/main" id="{7822EDE1-4838-0AA0-BE23-304703C04D53}"/>
              </a:ext>
            </a:extLst>
          </p:cNvPr>
          <p:cNvSpPr>
            <a:spLocks noGrp="1"/>
          </p:cNvSpPr>
          <p:nvPr>
            <p:ph idx="1"/>
          </p:nvPr>
        </p:nvSpPr>
        <p:spPr/>
        <p:txBody>
          <a:bodyPr>
            <a:normAutofit fontScale="77500" lnSpcReduction="20000"/>
          </a:bodyPr>
          <a:lstStyle/>
          <a:p>
            <a:r>
              <a:rPr lang="en-US" dirty="0"/>
              <a:t>High power – High interest: these stakeholders are likely to be decision makers and have the biggest impact on the project success. You need to keep these stakeholders close, to manage their expectations.</a:t>
            </a:r>
          </a:p>
          <a:p>
            <a:r>
              <a:rPr lang="en-US" dirty="0"/>
              <a:t>High power – Low Interest: these stakeholders need to be kept in the loop with what is happening on the project. Even though they may not be interested in the outcome, they yield power. These type of stakeholders should be dealt with cautiously because they could use their power in a negative way if they become unsatisfied.</a:t>
            </a:r>
          </a:p>
          <a:p>
            <a:r>
              <a:rPr lang="en-US" dirty="0"/>
              <a:t>Low power – High interest: keep these people adequately informed, and talk to them to ensure that no major issues are arising. These people can often be very helpful with the detail of your project.</a:t>
            </a:r>
          </a:p>
          <a:p>
            <a:r>
              <a:rPr lang="en-US" dirty="0"/>
              <a:t>Low power – low interest: monitor these people, but do not spend time and energy with excessive communication.</a:t>
            </a:r>
          </a:p>
        </p:txBody>
      </p:sp>
    </p:spTree>
    <p:extLst>
      <p:ext uri="{BB962C8B-B14F-4D97-AF65-F5344CB8AC3E}">
        <p14:creationId xmlns:p14="http://schemas.microsoft.com/office/powerpoint/2010/main" val="695187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DF72A0-BE1A-D043-D067-854C9EECCC84}"/>
              </a:ext>
            </a:extLst>
          </p:cNvPr>
          <p:cNvSpPr>
            <a:spLocks noGrp="1"/>
          </p:cNvSpPr>
          <p:nvPr>
            <p:ph type="title"/>
          </p:nvPr>
        </p:nvSpPr>
        <p:spPr/>
        <p:txBody>
          <a:bodyPr/>
          <a:lstStyle/>
          <a:p>
            <a:r>
              <a:rPr lang="en-US" dirty="0"/>
              <a:t>The nature of the </a:t>
            </a:r>
            <a:r>
              <a:rPr lang="en-US" dirty="0" err="1"/>
              <a:t>programme</a:t>
            </a:r>
            <a:endParaRPr lang="en-US" dirty="0"/>
          </a:p>
        </p:txBody>
      </p:sp>
      <p:sp>
        <p:nvSpPr>
          <p:cNvPr id="3" name="Content Placeholder 2">
            <a:extLst>
              <a:ext uri="{FF2B5EF4-FFF2-40B4-BE49-F238E27FC236}">
                <a16:creationId xmlns:a16="http://schemas.microsoft.com/office/drawing/2014/main" id="{96C55BC5-9701-694D-2AA6-D5A88B120BCB}"/>
              </a:ext>
            </a:extLst>
          </p:cNvPr>
          <p:cNvSpPr>
            <a:spLocks noGrp="1"/>
          </p:cNvSpPr>
          <p:nvPr>
            <p:ph idx="1"/>
          </p:nvPr>
        </p:nvSpPr>
        <p:spPr/>
        <p:txBody>
          <a:bodyPr>
            <a:normAutofit lnSpcReduction="10000"/>
          </a:bodyPr>
          <a:lstStyle/>
          <a:p>
            <a:r>
              <a:rPr lang="en-US" dirty="0"/>
              <a:t>Information campaigns: seek to transmit information and do not encourage dialogue. They are essentially one way. </a:t>
            </a:r>
          </a:p>
          <a:p>
            <a:r>
              <a:rPr lang="en-US" dirty="0"/>
              <a:t>Persuasion campaigns: seek to persuade people to a particular view, </a:t>
            </a:r>
            <a:r>
              <a:rPr lang="en-US" dirty="0" err="1"/>
              <a:t>ie</a:t>
            </a:r>
            <a:r>
              <a:rPr lang="en-US" dirty="0"/>
              <a:t> to affect their attitudes or to influence their </a:t>
            </a:r>
            <a:r>
              <a:rPr lang="en-US" dirty="0" err="1"/>
              <a:t>behaviour</a:t>
            </a:r>
            <a:r>
              <a:rPr lang="en-US" dirty="0"/>
              <a:t> in some way.</a:t>
            </a:r>
          </a:p>
          <a:p>
            <a:r>
              <a:rPr lang="en-US" dirty="0"/>
              <a:t>Deliberative engagement’: Deliberative engagement’ is a phrase used to describe dialogue-based campaigns that result in decision making by the target public, which are then taken up by the organization initiating the dialogue.</a:t>
            </a:r>
          </a:p>
        </p:txBody>
      </p:sp>
    </p:spTree>
    <p:extLst>
      <p:ext uri="{BB962C8B-B14F-4D97-AF65-F5344CB8AC3E}">
        <p14:creationId xmlns:p14="http://schemas.microsoft.com/office/powerpoint/2010/main" val="251175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78FFC-A5E2-C0BB-C597-BB05031716F1}"/>
              </a:ext>
            </a:extLst>
          </p:cNvPr>
          <p:cNvSpPr>
            <a:spLocks noGrp="1"/>
          </p:cNvSpPr>
          <p:nvPr>
            <p:ph type="title"/>
          </p:nvPr>
        </p:nvSpPr>
        <p:spPr/>
        <p:txBody>
          <a:bodyPr/>
          <a:lstStyle/>
          <a:p>
            <a:r>
              <a:rPr lang="en-US" dirty="0"/>
              <a:t>CONSTRUCTING THE CONTENT </a:t>
            </a:r>
          </a:p>
        </p:txBody>
      </p:sp>
      <p:sp>
        <p:nvSpPr>
          <p:cNvPr id="3" name="Content Placeholder 2">
            <a:extLst>
              <a:ext uri="{FF2B5EF4-FFF2-40B4-BE49-F238E27FC236}">
                <a16:creationId xmlns:a16="http://schemas.microsoft.com/office/drawing/2014/main" id="{73246803-68A4-92C7-DD6E-EE57DF265E62}"/>
              </a:ext>
            </a:extLst>
          </p:cNvPr>
          <p:cNvSpPr>
            <a:spLocks noGrp="1"/>
          </p:cNvSpPr>
          <p:nvPr>
            <p:ph idx="1"/>
          </p:nvPr>
        </p:nvSpPr>
        <p:spPr/>
        <p:txBody>
          <a:bodyPr>
            <a:normAutofit fontScale="70000" lnSpcReduction="20000"/>
          </a:bodyPr>
          <a:lstStyle/>
          <a:p>
            <a:pPr marL="0" indent="0">
              <a:buNone/>
            </a:pPr>
            <a:r>
              <a:rPr lang="en-US" dirty="0"/>
              <a:t>Rational content </a:t>
            </a:r>
          </a:p>
          <a:p>
            <a:pPr marL="0" indent="0">
              <a:buNone/>
            </a:pPr>
            <a:r>
              <a:rPr lang="en-US" dirty="0"/>
              <a:t>There are four kinds of proposition:</a:t>
            </a:r>
          </a:p>
          <a:p>
            <a:pPr marL="514350" indent="-514350">
              <a:buFont typeface="+mj-lt"/>
              <a:buAutoNum type="arabicPeriod"/>
            </a:pPr>
            <a:r>
              <a:rPr lang="en-US" dirty="0"/>
              <a:t>Fact: based on what actually exists or is the case and is provable. Facts are often used to enhance awareness or understanding.</a:t>
            </a:r>
          </a:p>
          <a:p>
            <a:pPr marL="514350" indent="-514350">
              <a:buFont typeface="+mj-lt"/>
              <a:buAutoNum type="arabicPeriod"/>
            </a:pPr>
            <a:r>
              <a:rPr lang="en-US" dirty="0"/>
              <a:t>Conjecture: based on what it is reasonable to conclude given the evidence and inviting the identified public to agree. Conjecture is used to gain acceptance and/or support.</a:t>
            </a:r>
          </a:p>
          <a:p>
            <a:pPr marL="514350" indent="-514350">
              <a:buFont typeface="+mj-lt"/>
              <a:buAutoNum type="arabicPeriod"/>
            </a:pPr>
            <a:r>
              <a:rPr lang="en-US" dirty="0"/>
              <a:t>Value: these types of proposition focus on the virtue or intrinsic worth of something. This aims to increase interest or build positive opinions. For example, the merits of giving asylum to a persecuted minority may be argued on virtue grounds. </a:t>
            </a:r>
          </a:p>
          <a:p>
            <a:pPr marL="514350" indent="-514350">
              <a:buFont typeface="+mj-lt"/>
              <a:buAutoNum type="arabicPeriod"/>
            </a:pPr>
            <a:r>
              <a:rPr lang="en-US" dirty="0"/>
              <a:t>Policy: argues for the adoption of a new policy, and is aimed at forming opinions and affecting </a:t>
            </a:r>
            <a:r>
              <a:rPr lang="en-US" dirty="0" err="1"/>
              <a:t>behaviour</a:t>
            </a:r>
            <a:r>
              <a:rPr lang="en-US" dirty="0"/>
              <a:t>. For example, advocating an increase in the school-leaving age.</a:t>
            </a:r>
          </a:p>
          <a:p>
            <a:pPr marL="514350" indent="-514350">
              <a:buFont typeface="+mj-lt"/>
              <a:buAutoNum type="arabicPeriod"/>
            </a:pP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27958311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36AD72-DEE9-EDBB-24CE-16AECCF916D8}"/>
              </a:ext>
            </a:extLst>
          </p:cNvPr>
          <p:cNvSpPr>
            <a:spLocks noGrp="1"/>
          </p:cNvSpPr>
          <p:nvPr>
            <p:ph type="title"/>
          </p:nvPr>
        </p:nvSpPr>
        <p:spPr/>
        <p:txBody>
          <a:bodyPr/>
          <a:lstStyle/>
          <a:p>
            <a:r>
              <a:rPr kumimoji="0" lang="en-US" sz="4400" b="1" i="0" u="none" strike="noStrike" kern="1200" cap="none" spc="0" normalizeH="0" baseline="0" noProof="0" dirty="0">
                <a:ln>
                  <a:noFill/>
                </a:ln>
                <a:solidFill>
                  <a:srgbClr val="477ED9"/>
                </a:solidFill>
                <a:effectLst/>
                <a:uLnTx/>
                <a:uFillTx/>
                <a:latin typeface="Trebuchet MS" panose="020B0603020202020204"/>
                <a:ea typeface="+mj-ea"/>
                <a:cs typeface="+mj-cs"/>
              </a:rPr>
              <a:t>CONSTRUCTING THE CONTENT </a:t>
            </a:r>
            <a:endParaRPr lang="en-US" dirty="0"/>
          </a:p>
        </p:txBody>
      </p:sp>
      <p:sp>
        <p:nvSpPr>
          <p:cNvPr id="3" name="Content Placeholder 2">
            <a:extLst>
              <a:ext uri="{FF2B5EF4-FFF2-40B4-BE49-F238E27FC236}">
                <a16:creationId xmlns:a16="http://schemas.microsoft.com/office/drawing/2014/main" id="{18430290-F890-241B-4CBA-10FA7DF0476F}"/>
              </a:ext>
            </a:extLst>
          </p:cNvPr>
          <p:cNvSpPr>
            <a:spLocks noGrp="1"/>
          </p:cNvSpPr>
          <p:nvPr>
            <p:ph idx="1"/>
          </p:nvPr>
        </p:nvSpPr>
        <p:spPr/>
        <p:txBody>
          <a:bodyPr/>
          <a:lstStyle/>
          <a:p>
            <a:pPr marL="0" indent="0">
              <a:buNone/>
            </a:pPr>
            <a:r>
              <a:rPr lang="en-US" dirty="0"/>
              <a:t>Propositions are backed by strong arguments and proof wherever possible. Where action is required they are also accompanied by the removal of any barriers. Smith goes on to say that physical evidence to support propositions is the most compelling, but in many situations that is just not available. There are other types of ‘evidence’ that can be used where it is impossible to provide physical evidence. For example: </a:t>
            </a:r>
          </a:p>
        </p:txBody>
      </p:sp>
    </p:spTree>
    <p:extLst>
      <p:ext uri="{BB962C8B-B14F-4D97-AF65-F5344CB8AC3E}">
        <p14:creationId xmlns:p14="http://schemas.microsoft.com/office/powerpoint/2010/main" val="9838179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69B0F-AAA3-C49C-B7F0-7CD882EFC51A}"/>
              </a:ext>
            </a:extLst>
          </p:cNvPr>
          <p:cNvSpPr>
            <a:spLocks noGrp="1"/>
          </p:cNvSpPr>
          <p:nvPr>
            <p:ph type="title"/>
          </p:nvPr>
        </p:nvSpPr>
        <p:spPr/>
        <p:txBody>
          <a:bodyPr/>
          <a:lstStyle/>
          <a:p>
            <a:r>
              <a:rPr kumimoji="0" lang="en-US" sz="4400" b="1" i="0" u="none" strike="noStrike" kern="1200" cap="none" spc="0" normalizeH="0" baseline="0" noProof="0" dirty="0">
                <a:ln>
                  <a:noFill/>
                </a:ln>
                <a:solidFill>
                  <a:srgbClr val="477ED9"/>
                </a:solidFill>
                <a:effectLst/>
                <a:uLnTx/>
                <a:uFillTx/>
                <a:latin typeface="Trebuchet MS" panose="020B0603020202020204"/>
                <a:ea typeface="+mj-ea"/>
                <a:cs typeface="+mj-cs"/>
              </a:rPr>
              <a:t>CONSTRUCTING THE CONTENT </a:t>
            </a:r>
            <a:endParaRPr lang="en-US" dirty="0"/>
          </a:p>
        </p:txBody>
      </p:sp>
      <p:sp>
        <p:nvSpPr>
          <p:cNvPr id="3" name="Content Placeholder 2">
            <a:extLst>
              <a:ext uri="{FF2B5EF4-FFF2-40B4-BE49-F238E27FC236}">
                <a16:creationId xmlns:a16="http://schemas.microsoft.com/office/drawing/2014/main" id="{A3CB08AA-7437-E2F1-0EEE-C9631FCCB64F}"/>
              </a:ext>
            </a:extLst>
          </p:cNvPr>
          <p:cNvSpPr>
            <a:spLocks noGrp="1"/>
          </p:cNvSpPr>
          <p:nvPr>
            <p:ph idx="1"/>
          </p:nvPr>
        </p:nvSpPr>
        <p:spPr/>
        <p:txBody>
          <a:bodyPr>
            <a:normAutofit fontScale="77500" lnSpcReduction="20000"/>
          </a:bodyPr>
          <a:lstStyle/>
          <a:p>
            <a:r>
              <a:rPr lang="en-US" dirty="0"/>
              <a:t>Analogies: using familiar situations and illustrations to draw parallels so that understanding is facilitated. Analogies are often presented as similes or metaphors. So, for example, twittering can be likened to gossiping, only on the internet. </a:t>
            </a:r>
          </a:p>
          <a:p>
            <a:r>
              <a:rPr lang="en-US" dirty="0"/>
              <a:t>Comparisons: by identifying a particular characteristic or value relating to an issue and then making positive or negative association with something familiar. Comparing political parties’ records on education with one another will put one or the other in a better light. </a:t>
            </a:r>
          </a:p>
          <a:p>
            <a:r>
              <a:rPr lang="en-US" dirty="0"/>
              <a:t>Examples: the public is able to draw conclusions because of examples that are relevant. For example, you know this product is reliable, because the other six in the range have all been so. </a:t>
            </a:r>
          </a:p>
          <a:p>
            <a:r>
              <a:rPr lang="en-US" dirty="0"/>
              <a:t>Statistics: to provide reliable evidence that claims are true. For example, this is a good school because we have statistics to prove excellent pupil performance over 10 years.</a:t>
            </a:r>
          </a:p>
        </p:txBody>
      </p:sp>
    </p:spTree>
    <p:extLst>
      <p:ext uri="{BB962C8B-B14F-4D97-AF65-F5344CB8AC3E}">
        <p14:creationId xmlns:p14="http://schemas.microsoft.com/office/powerpoint/2010/main" val="33738469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39B9D-491E-6180-C7EC-32A9DA679684}"/>
              </a:ext>
            </a:extLst>
          </p:cNvPr>
          <p:cNvSpPr>
            <a:spLocks noGrp="1"/>
          </p:cNvSpPr>
          <p:nvPr>
            <p:ph type="title"/>
          </p:nvPr>
        </p:nvSpPr>
        <p:spPr/>
        <p:txBody>
          <a:bodyPr/>
          <a:lstStyle/>
          <a:p>
            <a:r>
              <a:rPr kumimoji="0" lang="en-US" sz="4400" b="1" i="0" u="none" strike="noStrike" kern="1200" cap="none" spc="0" normalizeH="0" baseline="0" noProof="0" dirty="0">
                <a:ln>
                  <a:noFill/>
                </a:ln>
                <a:solidFill>
                  <a:srgbClr val="477ED9"/>
                </a:solidFill>
                <a:effectLst/>
                <a:uLnTx/>
                <a:uFillTx/>
                <a:latin typeface="Trebuchet MS" panose="020B0603020202020204"/>
                <a:ea typeface="+mj-ea"/>
                <a:cs typeface="+mj-cs"/>
              </a:rPr>
              <a:t>CONSTRUCTING THE CONTENT </a:t>
            </a:r>
            <a:endParaRPr lang="en-US" dirty="0"/>
          </a:p>
        </p:txBody>
      </p:sp>
      <p:sp>
        <p:nvSpPr>
          <p:cNvPr id="3" name="Content Placeholder 2">
            <a:extLst>
              <a:ext uri="{FF2B5EF4-FFF2-40B4-BE49-F238E27FC236}">
                <a16:creationId xmlns:a16="http://schemas.microsoft.com/office/drawing/2014/main" id="{491F0656-1F84-7591-3644-7F34C6610FF0}"/>
              </a:ext>
            </a:extLst>
          </p:cNvPr>
          <p:cNvSpPr>
            <a:spLocks noGrp="1"/>
          </p:cNvSpPr>
          <p:nvPr>
            <p:ph idx="1"/>
          </p:nvPr>
        </p:nvSpPr>
        <p:spPr/>
        <p:txBody>
          <a:bodyPr>
            <a:normAutofit fontScale="77500" lnSpcReduction="20000"/>
          </a:bodyPr>
          <a:lstStyle/>
          <a:p>
            <a:r>
              <a:rPr lang="en-US" dirty="0"/>
              <a:t>Testimonials and endorsements: testimonials are provided by people who have used services and products. Endorsements are provided by people who are prepared to back the cause or the ideas of the organization. For example, testimonials about services provided by a firm of accountants are a common feature of their publicity material. Endorsements are often sought from celebrities, for example celebrities supporting fundraising efforts on telethons. </a:t>
            </a:r>
          </a:p>
          <a:p>
            <a:r>
              <a:rPr lang="en-US" dirty="0"/>
              <a:t>Case studies: detailed examples provided by users of services or products, or of causes that have been supported that encourage adoption by others. </a:t>
            </a:r>
          </a:p>
          <a:p>
            <a:r>
              <a:rPr lang="en-US" dirty="0"/>
              <a:t>Visual evidence: such as photographs, charts, blogs, online videos, animated websites, diagrams, illustrations and so on all add power to content. </a:t>
            </a:r>
          </a:p>
          <a:p>
            <a:r>
              <a:rPr lang="en-US" dirty="0"/>
              <a:t>Demonstrations, presentations, exhibitions: often provide a way to </a:t>
            </a:r>
            <a:r>
              <a:rPr lang="en-US"/>
              <a:t>present first-hand </a:t>
            </a:r>
            <a:r>
              <a:rPr lang="en-US" dirty="0"/>
              <a:t>experiences of products or services</a:t>
            </a:r>
          </a:p>
        </p:txBody>
      </p:sp>
    </p:spTree>
    <p:extLst>
      <p:ext uri="{BB962C8B-B14F-4D97-AF65-F5344CB8AC3E}">
        <p14:creationId xmlns:p14="http://schemas.microsoft.com/office/powerpoint/2010/main" val="19197456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E15DD-6B32-12D6-6C41-45134740D625}"/>
              </a:ext>
            </a:extLst>
          </p:cNvPr>
          <p:cNvSpPr>
            <a:spLocks noGrp="1"/>
          </p:cNvSpPr>
          <p:nvPr>
            <p:ph type="title"/>
          </p:nvPr>
        </p:nvSpPr>
        <p:spPr/>
        <p:txBody>
          <a:bodyPr/>
          <a:lstStyle/>
          <a:p>
            <a:r>
              <a:rPr lang="en-US" dirty="0"/>
              <a:t>Emotional appeal</a:t>
            </a:r>
          </a:p>
        </p:txBody>
      </p:sp>
      <p:sp>
        <p:nvSpPr>
          <p:cNvPr id="3" name="Content Placeholder 2">
            <a:extLst>
              <a:ext uri="{FF2B5EF4-FFF2-40B4-BE49-F238E27FC236}">
                <a16:creationId xmlns:a16="http://schemas.microsoft.com/office/drawing/2014/main" id="{41736DB8-C77F-5AA2-69AC-87DEAF12A82B}"/>
              </a:ext>
            </a:extLst>
          </p:cNvPr>
          <p:cNvSpPr>
            <a:spLocks noGrp="1"/>
          </p:cNvSpPr>
          <p:nvPr>
            <p:ph idx="1"/>
          </p:nvPr>
        </p:nvSpPr>
        <p:spPr/>
        <p:txBody>
          <a:bodyPr/>
          <a:lstStyle/>
          <a:p>
            <a:r>
              <a:rPr lang="en-US" dirty="0"/>
              <a:t>Emotions are used either positively or negatively. Smith provides four examples of positive emotional appeals:</a:t>
            </a:r>
          </a:p>
          <a:p>
            <a:r>
              <a:rPr lang="en-US" dirty="0"/>
              <a:t>Love appeals</a:t>
            </a:r>
          </a:p>
          <a:p>
            <a:r>
              <a:rPr lang="en-US" dirty="0"/>
              <a:t>Virtue appeals</a:t>
            </a:r>
          </a:p>
          <a:p>
            <a:r>
              <a:rPr lang="en-US" dirty="0" err="1"/>
              <a:t>Humour</a:t>
            </a:r>
            <a:r>
              <a:rPr lang="en-US" dirty="0"/>
              <a:t> appeal</a:t>
            </a:r>
          </a:p>
          <a:p>
            <a:r>
              <a:rPr lang="en-US" dirty="0"/>
              <a:t>Sex appeal</a:t>
            </a:r>
          </a:p>
          <a:p>
            <a:endParaRPr lang="en-US" dirty="0"/>
          </a:p>
        </p:txBody>
      </p:sp>
    </p:spTree>
    <p:extLst>
      <p:ext uri="{BB962C8B-B14F-4D97-AF65-F5344CB8AC3E}">
        <p14:creationId xmlns:p14="http://schemas.microsoft.com/office/powerpoint/2010/main" val="39599169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BFD3F-696C-6E5E-8963-BC1A91F18CF6}"/>
              </a:ext>
            </a:extLst>
          </p:cNvPr>
          <p:cNvSpPr>
            <a:spLocks noGrp="1"/>
          </p:cNvSpPr>
          <p:nvPr>
            <p:ph type="title"/>
          </p:nvPr>
        </p:nvSpPr>
        <p:spPr/>
        <p:txBody>
          <a:bodyPr/>
          <a:lstStyle/>
          <a:p>
            <a:r>
              <a:rPr lang="en-US" dirty="0"/>
              <a:t>Emotional appeal</a:t>
            </a:r>
          </a:p>
        </p:txBody>
      </p:sp>
      <p:sp>
        <p:nvSpPr>
          <p:cNvPr id="3" name="Content Placeholder 2">
            <a:extLst>
              <a:ext uri="{FF2B5EF4-FFF2-40B4-BE49-F238E27FC236}">
                <a16:creationId xmlns:a16="http://schemas.microsoft.com/office/drawing/2014/main" id="{562928DF-8923-502C-0457-613BCC4F0BA5}"/>
              </a:ext>
            </a:extLst>
          </p:cNvPr>
          <p:cNvSpPr>
            <a:spLocks noGrp="1"/>
          </p:cNvSpPr>
          <p:nvPr>
            <p:ph idx="1"/>
          </p:nvPr>
        </p:nvSpPr>
        <p:spPr/>
        <p:txBody>
          <a:bodyPr/>
          <a:lstStyle/>
          <a:p>
            <a:pPr marL="0" indent="0">
              <a:buNone/>
            </a:pPr>
            <a:r>
              <a:rPr lang="en-US" dirty="0"/>
              <a:t>Smith also provides two examples of content based on negative emotion: </a:t>
            </a:r>
          </a:p>
          <a:p>
            <a:r>
              <a:rPr lang="en-US" dirty="0"/>
              <a:t>Fear appeal</a:t>
            </a:r>
          </a:p>
          <a:p>
            <a:r>
              <a:rPr lang="en-US" dirty="0"/>
              <a:t>Guilt appeal</a:t>
            </a:r>
          </a:p>
        </p:txBody>
      </p:sp>
    </p:spTree>
    <p:extLst>
      <p:ext uri="{BB962C8B-B14F-4D97-AF65-F5344CB8AC3E}">
        <p14:creationId xmlns:p14="http://schemas.microsoft.com/office/powerpoint/2010/main" val="13487678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62B94B-72F9-FA21-92BD-5E21455A5B2D}"/>
              </a:ext>
            </a:extLst>
          </p:cNvPr>
          <p:cNvSpPr>
            <a:spLocks noGrp="1"/>
          </p:cNvSpPr>
          <p:nvPr>
            <p:ph type="title"/>
          </p:nvPr>
        </p:nvSpPr>
        <p:spPr/>
        <p:txBody>
          <a:bodyPr/>
          <a:lstStyle/>
          <a:p>
            <a:r>
              <a:rPr lang="en-US" dirty="0"/>
              <a:t>CRAFTING MESSAGES </a:t>
            </a:r>
          </a:p>
        </p:txBody>
      </p:sp>
      <p:sp>
        <p:nvSpPr>
          <p:cNvPr id="3" name="Content Placeholder 2">
            <a:extLst>
              <a:ext uri="{FF2B5EF4-FFF2-40B4-BE49-F238E27FC236}">
                <a16:creationId xmlns:a16="http://schemas.microsoft.com/office/drawing/2014/main" id="{09809B8D-A8B5-D45E-880F-9ADE8702284E}"/>
              </a:ext>
            </a:extLst>
          </p:cNvPr>
          <p:cNvSpPr>
            <a:spLocks noGrp="1"/>
          </p:cNvSpPr>
          <p:nvPr>
            <p:ph idx="1"/>
          </p:nvPr>
        </p:nvSpPr>
        <p:spPr/>
        <p:txBody>
          <a:bodyPr>
            <a:normAutofit fontScale="77500" lnSpcReduction="20000"/>
          </a:bodyPr>
          <a:lstStyle/>
          <a:p>
            <a:r>
              <a:rPr lang="en-US" dirty="0"/>
              <a:t>There are four steps in crafting persuasive messages: </a:t>
            </a:r>
          </a:p>
          <a:p>
            <a:r>
              <a:rPr lang="en-US" dirty="0"/>
              <a:t>Step one is to take existing articulated perceptions. For example, it may be that an organization’s products are regarded as old-fashioned and this has been identified in earlier research. </a:t>
            </a:r>
          </a:p>
          <a:p>
            <a:r>
              <a:rPr lang="en-US" dirty="0"/>
              <a:t>Step two is to define what shifts can be made in those perceptions. If, in fact, the products have been substantially upgraded this needs to be said loud and clear. </a:t>
            </a:r>
          </a:p>
          <a:p>
            <a:r>
              <a:rPr lang="en-US" dirty="0"/>
              <a:t>Step three is to identify elements of persuasion. The best way to do this, as indicated earlier, is to work on the basis of fact. The organization might be making major investments in upgrading their plant. It could be that there has been a series of new technology initiatives. Maybe they have won an innovation award recently. These are all facts that falsify the view that their products are old-fashioned. </a:t>
            </a:r>
          </a:p>
          <a:p>
            <a:r>
              <a:rPr lang="en-US" dirty="0"/>
              <a:t>Step four is to ensure how the messages can be credibly delivered through public relations. </a:t>
            </a:r>
          </a:p>
        </p:txBody>
      </p:sp>
    </p:spTree>
    <p:extLst>
      <p:ext uri="{BB962C8B-B14F-4D97-AF65-F5344CB8AC3E}">
        <p14:creationId xmlns:p14="http://schemas.microsoft.com/office/powerpoint/2010/main" val="40263492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E8F253-ACDD-15C7-EAC0-91284E616340}"/>
              </a:ext>
            </a:extLst>
          </p:cNvPr>
          <p:cNvSpPr>
            <a:spLocks noGrp="1"/>
          </p:cNvSpPr>
          <p:nvPr>
            <p:ph type="title"/>
          </p:nvPr>
        </p:nvSpPr>
        <p:spPr/>
        <p:txBody>
          <a:bodyPr/>
          <a:lstStyle/>
          <a:p>
            <a:r>
              <a:rPr lang="en-US" dirty="0"/>
              <a:t>Target audience</a:t>
            </a:r>
          </a:p>
        </p:txBody>
      </p:sp>
      <p:sp>
        <p:nvSpPr>
          <p:cNvPr id="3" name="Content Placeholder 2">
            <a:extLst>
              <a:ext uri="{FF2B5EF4-FFF2-40B4-BE49-F238E27FC236}">
                <a16:creationId xmlns:a16="http://schemas.microsoft.com/office/drawing/2014/main" id="{F196A460-F0FC-38EA-8CAF-6780EE15C8B9}"/>
              </a:ext>
            </a:extLst>
          </p:cNvPr>
          <p:cNvSpPr>
            <a:spLocks noGrp="1"/>
          </p:cNvSpPr>
          <p:nvPr>
            <p:ph idx="1"/>
          </p:nvPr>
        </p:nvSpPr>
        <p:spPr/>
        <p:txBody>
          <a:bodyPr/>
          <a:lstStyle/>
          <a:p>
            <a:r>
              <a:rPr lang="en-US" dirty="0"/>
              <a:t>Having answered the question ‘Where am I going?’ by setting achievable aims and objectives, the next question to ask is ‘Who shall I talk to?’</a:t>
            </a:r>
          </a:p>
        </p:txBody>
      </p:sp>
    </p:spTree>
    <p:extLst>
      <p:ext uri="{BB962C8B-B14F-4D97-AF65-F5344CB8AC3E}">
        <p14:creationId xmlns:p14="http://schemas.microsoft.com/office/powerpoint/2010/main" val="39874818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C4A0DA-50AD-4F6B-BBBB-F032577005F5}"/>
              </a:ext>
            </a:extLst>
          </p:cNvPr>
          <p:cNvSpPr>
            <a:spLocks noGrp="1"/>
          </p:cNvSpPr>
          <p:nvPr>
            <p:ph type="title"/>
          </p:nvPr>
        </p:nvSpPr>
        <p:spPr/>
        <p:txBody>
          <a:bodyPr/>
          <a:lstStyle/>
          <a:p>
            <a:r>
              <a:rPr lang="en-US" dirty="0"/>
              <a:t>HOW THE MESSAGE SHOULD BE PRESENTED</a:t>
            </a:r>
          </a:p>
        </p:txBody>
      </p:sp>
      <p:sp>
        <p:nvSpPr>
          <p:cNvPr id="3" name="Content Placeholder 2">
            <a:extLst>
              <a:ext uri="{FF2B5EF4-FFF2-40B4-BE49-F238E27FC236}">
                <a16:creationId xmlns:a16="http://schemas.microsoft.com/office/drawing/2014/main" id="{AD4B3FD5-6648-997C-3A63-85BC342ADC6C}"/>
              </a:ext>
            </a:extLst>
          </p:cNvPr>
          <p:cNvSpPr>
            <a:spLocks noGrp="1"/>
          </p:cNvSpPr>
          <p:nvPr>
            <p:ph idx="1"/>
          </p:nvPr>
        </p:nvSpPr>
        <p:spPr/>
        <p:txBody>
          <a:bodyPr/>
          <a:lstStyle/>
          <a:p>
            <a:pPr marL="0" indent="0">
              <a:buNone/>
            </a:pPr>
            <a:r>
              <a:rPr lang="en-US" dirty="0"/>
              <a:t>The integrity of a message is affected by a whole host of things that determine whether it is taken seriously or not:</a:t>
            </a:r>
          </a:p>
          <a:p>
            <a:r>
              <a:rPr lang="en-US" dirty="0"/>
              <a:t>Format</a:t>
            </a:r>
          </a:p>
          <a:p>
            <a:r>
              <a:rPr lang="en-US" dirty="0"/>
              <a:t>Tone</a:t>
            </a:r>
          </a:p>
          <a:p>
            <a:r>
              <a:rPr lang="en-US" dirty="0"/>
              <a:t>Context</a:t>
            </a:r>
          </a:p>
          <a:p>
            <a:r>
              <a:rPr lang="en-US" dirty="0"/>
              <a:t>Timing</a:t>
            </a:r>
          </a:p>
          <a:p>
            <a:r>
              <a:rPr lang="en-US" dirty="0"/>
              <a:t>Repetition</a:t>
            </a:r>
          </a:p>
          <a:p>
            <a:pPr marL="0" indent="0">
              <a:buNone/>
            </a:pPr>
            <a:endParaRPr lang="en-US" dirty="0"/>
          </a:p>
        </p:txBody>
      </p:sp>
    </p:spTree>
    <p:extLst>
      <p:ext uri="{BB962C8B-B14F-4D97-AF65-F5344CB8AC3E}">
        <p14:creationId xmlns:p14="http://schemas.microsoft.com/office/powerpoint/2010/main" val="11167007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F8CF6-9195-95EB-5109-85CA0191E393}"/>
              </a:ext>
            </a:extLst>
          </p:cNvPr>
          <p:cNvSpPr>
            <a:spLocks noGrp="1"/>
          </p:cNvSpPr>
          <p:nvPr>
            <p:ph type="title"/>
          </p:nvPr>
        </p:nvSpPr>
        <p:spPr/>
        <p:txBody>
          <a:bodyPr/>
          <a:lstStyle/>
          <a:p>
            <a:r>
              <a:rPr kumimoji="0" lang="en-US" sz="4400" b="1" i="0" u="none" strike="noStrike" kern="1200" cap="none" spc="0" normalizeH="0" baseline="0" noProof="0" dirty="0">
                <a:ln>
                  <a:noFill/>
                </a:ln>
                <a:solidFill>
                  <a:srgbClr val="477ED9"/>
                </a:solidFill>
                <a:effectLst/>
                <a:uLnTx/>
                <a:uFillTx/>
                <a:latin typeface="Trebuchet MS" panose="020B0603020202020204"/>
                <a:ea typeface="+mj-ea"/>
                <a:cs typeface="+mj-cs"/>
              </a:rPr>
              <a:t>HOW THE MESSAGE SHOULD BE PRESENTED</a:t>
            </a:r>
            <a:endParaRPr lang="en-US" dirty="0"/>
          </a:p>
        </p:txBody>
      </p:sp>
      <p:sp>
        <p:nvSpPr>
          <p:cNvPr id="3" name="Content Placeholder 2">
            <a:extLst>
              <a:ext uri="{FF2B5EF4-FFF2-40B4-BE49-F238E27FC236}">
                <a16:creationId xmlns:a16="http://schemas.microsoft.com/office/drawing/2014/main" id="{D2AEE289-FA7E-AB26-9C7A-CB39E78C2921}"/>
              </a:ext>
            </a:extLst>
          </p:cNvPr>
          <p:cNvSpPr>
            <a:spLocks noGrp="1"/>
          </p:cNvSpPr>
          <p:nvPr>
            <p:ph idx="1"/>
          </p:nvPr>
        </p:nvSpPr>
        <p:spPr/>
        <p:txBody>
          <a:bodyPr/>
          <a:lstStyle/>
          <a:p>
            <a:pPr marL="0" indent="0">
              <a:buNone/>
            </a:pPr>
            <a:r>
              <a:rPr lang="en-US" dirty="0"/>
              <a:t>On top of these points there are three things that need to be said about the source from which content or messages emanate:</a:t>
            </a:r>
          </a:p>
          <a:p>
            <a:r>
              <a:rPr lang="en-US" dirty="0"/>
              <a:t>Credibility</a:t>
            </a:r>
          </a:p>
          <a:p>
            <a:r>
              <a:rPr lang="en-US" dirty="0"/>
              <a:t>Personability</a:t>
            </a:r>
          </a:p>
          <a:p>
            <a:r>
              <a:rPr lang="en-US" dirty="0"/>
              <a:t>Control</a:t>
            </a:r>
          </a:p>
        </p:txBody>
      </p:sp>
    </p:spTree>
    <p:extLst>
      <p:ext uri="{BB962C8B-B14F-4D97-AF65-F5344CB8AC3E}">
        <p14:creationId xmlns:p14="http://schemas.microsoft.com/office/powerpoint/2010/main" val="1519918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05AD0-2EC2-7DFC-A710-1CB6E9FD878F}"/>
              </a:ext>
            </a:extLst>
          </p:cNvPr>
          <p:cNvSpPr>
            <a:spLocks noGrp="1"/>
          </p:cNvSpPr>
          <p:nvPr>
            <p:ph type="title"/>
          </p:nvPr>
        </p:nvSpPr>
        <p:spPr/>
        <p:txBody>
          <a:bodyPr/>
          <a:lstStyle/>
          <a:p>
            <a:r>
              <a:rPr lang="en-US" dirty="0"/>
              <a:t>Public Opinion</a:t>
            </a:r>
          </a:p>
        </p:txBody>
      </p:sp>
      <p:sp>
        <p:nvSpPr>
          <p:cNvPr id="7" name="Content Placeholder 6">
            <a:extLst>
              <a:ext uri="{FF2B5EF4-FFF2-40B4-BE49-F238E27FC236}">
                <a16:creationId xmlns:a16="http://schemas.microsoft.com/office/drawing/2014/main" id="{5A9878F3-6ADD-0950-9024-8429D9CB5E10}"/>
              </a:ext>
            </a:extLst>
          </p:cNvPr>
          <p:cNvSpPr>
            <a:spLocks noGrp="1"/>
          </p:cNvSpPr>
          <p:nvPr>
            <p:ph idx="1"/>
          </p:nvPr>
        </p:nvSpPr>
        <p:spPr/>
        <p:txBody>
          <a:bodyPr/>
          <a:lstStyle/>
          <a:p>
            <a:r>
              <a:rPr lang="en-US" dirty="0"/>
              <a:t>Public opinion represents a consensus, which emerges over time, from all the expressed views that cluster around an issue in debate, and that this consensus exercises power.</a:t>
            </a:r>
          </a:p>
        </p:txBody>
      </p:sp>
    </p:spTree>
    <p:extLst>
      <p:ext uri="{BB962C8B-B14F-4D97-AF65-F5344CB8AC3E}">
        <p14:creationId xmlns:p14="http://schemas.microsoft.com/office/powerpoint/2010/main" val="4257108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60B2C-C69E-5227-2B6D-AF4E38CD58AF}"/>
              </a:ext>
            </a:extLst>
          </p:cNvPr>
          <p:cNvSpPr>
            <a:spLocks noGrp="1"/>
          </p:cNvSpPr>
          <p:nvPr>
            <p:ph type="title"/>
          </p:nvPr>
        </p:nvSpPr>
        <p:spPr/>
        <p:txBody>
          <a:bodyPr/>
          <a:lstStyle/>
          <a:p>
            <a:r>
              <a:rPr lang="en-US" dirty="0"/>
              <a:t>Public opinion</a:t>
            </a:r>
          </a:p>
        </p:txBody>
      </p:sp>
      <p:sp>
        <p:nvSpPr>
          <p:cNvPr id="3" name="Content Placeholder 2">
            <a:extLst>
              <a:ext uri="{FF2B5EF4-FFF2-40B4-BE49-F238E27FC236}">
                <a16:creationId xmlns:a16="http://schemas.microsoft.com/office/drawing/2014/main" id="{48424FA8-D7CD-BA03-7BE9-C7571DE903CF}"/>
              </a:ext>
            </a:extLst>
          </p:cNvPr>
          <p:cNvSpPr>
            <a:spLocks noGrp="1"/>
          </p:cNvSpPr>
          <p:nvPr>
            <p:ph idx="1"/>
          </p:nvPr>
        </p:nvSpPr>
        <p:spPr/>
        <p:txBody>
          <a:bodyPr>
            <a:normAutofit fontScale="92500" lnSpcReduction="10000"/>
          </a:bodyPr>
          <a:lstStyle/>
          <a:p>
            <a:r>
              <a:rPr lang="en-US" dirty="0"/>
              <a:t>Public opinion works two ways: it is both a cause and effect of public relations activity.</a:t>
            </a:r>
          </a:p>
          <a:p>
            <a:r>
              <a:rPr lang="en-US" dirty="0"/>
              <a:t>For example, increasing concerns for the environment has affected the motor and furniture industries.</a:t>
            </a:r>
          </a:p>
          <a:p>
            <a:r>
              <a:rPr lang="en-US" dirty="0"/>
              <a:t>On the other hand, a stated objective of many public relations </a:t>
            </a:r>
            <a:r>
              <a:rPr lang="en-US" dirty="0" err="1"/>
              <a:t>programmes</a:t>
            </a:r>
            <a:r>
              <a:rPr lang="en-US" dirty="0"/>
              <a:t> is to affect the general public and often this means or implies affecting public opinion, often by mounting a media relations campaign. The commonly held view is that public opinion is ‘what is in the media’ and if what the media says can be affected, public opinion will also change because the media help to set the public agenda.</a:t>
            </a:r>
          </a:p>
        </p:txBody>
      </p:sp>
    </p:spTree>
    <p:extLst>
      <p:ext uri="{BB962C8B-B14F-4D97-AF65-F5344CB8AC3E}">
        <p14:creationId xmlns:p14="http://schemas.microsoft.com/office/powerpoint/2010/main" val="2895034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DF3D0-D591-E5D4-D1B5-A998AA372D57}"/>
              </a:ext>
            </a:extLst>
          </p:cNvPr>
          <p:cNvSpPr>
            <a:spLocks noGrp="1"/>
          </p:cNvSpPr>
          <p:nvPr>
            <p:ph type="title"/>
          </p:nvPr>
        </p:nvSpPr>
        <p:spPr/>
        <p:txBody>
          <a:bodyPr/>
          <a:lstStyle/>
          <a:p>
            <a:r>
              <a:rPr lang="en-US" dirty="0"/>
              <a:t>TYPES OF PUBLICS</a:t>
            </a:r>
          </a:p>
        </p:txBody>
      </p:sp>
      <p:sp>
        <p:nvSpPr>
          <p:cNvPr id="3" name="Content Placeholder 2">
            <a:extLst>
              <a:ext uri="{FF2B5EF4-FFF2-40B4-BE49-F238E27FC236}">
                <a16:creationId xmlns:a16="http://schemas.microsoft.com/office/drawing/2014/main" id="{55B607FD-14CA-088F-F5EA-F4315B425E78}"/>
              </a:ext>
            </a:extLst>
          </p:cNvPr>
          <p:cNvSpPr>
            <a:spLocks noGrp="1"/>
          </p:cNvSpPr>
          <p:nvPr>
            <p:ph idx="1"/>
          </p:nvPr>
        </p:nvSpPr>
        <p:spPr/>
        <p:txBody>
          <a:bodyPr>
            <a:normAutofit fontScale="77500" lnSpcReduction="20000"/>
          </a:bodyPr>
          <a:lstStyle/>
          <a:p>
            <a:r>
              <a:rPr lang="en-US" dirty="0"/>
              <a:t>Non-publics, which are groups that neither are affected by nor affect the organization. For example, a retailer based in southern India will have no effect on and will not be affected by publics based in northern India. Broadly speaking, these publics can be ignored and are often not even identified. </a:t>
            </a:r>
          </a:p>
          <a:p>
            <a:r>
              <a:rPr lang="en-US" dirty="0"/>
              <a:t>Latent publics, which are groups that face a problem as a result of an organization’s actions, but fail to recognize it. For example, a haulage company expanding its business may increase local traffic levels, yet the local residents may be unaware of this. </a:t>
            </a:r>
          </a:p>
          <a:p>
            <a:r>
              <a:rPr lang="en-US" dirty="0"/>
              <a:t>Aware publics, which are groups that recognize that a problem exists. In our haulage company example, the local residents may read a press story that tells them about the expansion. </a:t>
            </a:r>
          </a:p>
          <a:p>
            <a:r>
              <a:rPr lang="en-US" dirty="0"/>
              <a:t>Active publics, which are groups that do something about the problem. For example, local residents may blockade the haulage company’s gates.</a:t>
            </a:r>
          </a:p>
        </p:txBody>
      </p:sp>
    </p:spTree>
    <p:extLst>
      <p:ext uri="{BB962C8B-B14F-4D97-AF65-F5344CB8AC3E}">
        <p14:creationId xmlns:p14="http://schemas.microsoft.com/office/powerpoint/2010/main" val="13847585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FF7CF9-C2B1-8292-C022-AF448CF5ED93}"/>
              </a:ext>
            </a:extLst>
          </p:cNvPr>
          <p:cNvSpPr>
            <a:spLocks noGrp="1"/>
          </p:cNvSpPr>
          <p:nvPr>
            <p:ph type="title"/>
          </p:nvPr>
        </p:nvSpPr>
        <p:spPr/>
        <p:txBody>
          <a:bodyPr/>
          <a:lstStyle/>
          <a:p>
            <a:r>
              <a:rPr kumimoji="0" lang="en-US" sz="4400" b="1" i="0" u="none" strike="noStrike" kern="1200" cap="none" spc="0" normalizeH="0" baseline="0" noProof="0" dirty="0">
                <a:ln>
                  <a:noFill/>
                </a:ln>
                <a:solidFill>
                  <a:srgbClr val="477ED9"/>
                </a:solidFill>
                <a:effectLst/>
                <a:uLnTx/>
                <a:uFillTx/>
                <a:latin typeface="Trebuchet MS" panose="020B0603020202020204"/>
                <a:ea typeface="+mj-ea"/>
                <a:cs typeface="+mj-cs"/>
              </a:rPr>
              <a:t>TYPES OF PUBLICS</a:t>
            </a:r>
            <a:endParaRPr lang="en-US" dirty="0"/>
          </a:p>
        </p:txBody>
      </p:sp>
      <p:sp>
        <p:nvSpPr>
          <p:cNvPr id="3" name="Content Placeholder 2">
            <a:extLst>
              <a:ext uri="{FF2B5EF4-FFF2-40B4-BE49-F238E27FC236}">
                <a16:creationId xmlns:a16="http://schemas.microsoft.com/office/drawing/2014/main" id="{14B777AA-085D-CF8C-4B10-9ABBAC5343B2}"/>
              </a:ext>
            </a:extLst>
          </p:cNvPr>
          <p:cNvSpPr>
            <a:spLocks noGrp="1"/>
          </p:cNvSpPr>
          <p:nvPr>
            <p:ph idx="1"/>
          </p:nvPr>
        </p:nvSpPr>
        <p:spPr/>
        <p:txBody>
          <a:bodyPr>
            <a:normAutofit fontScale="70000" lnSpcReduction="20000"/>
          </a:bodyPr>
          <a:lstStyle/>
          <a:p>
            <a:pPr marL="0" indent="0">
              <a:buNone/>
            </a:pPr>
            <a:r>
              <a:rPr lang="en-US" dirty="0"/>
              <a:t>Active publics can be further broken down into three categories: </a:t>
            </a:r>
          </a:p>
          <a:p>
            <a:r>
              <a:rPr lang="en-US" dirty="0"/>
              <a:t> All-issue publics are active on all issues affecting an organization. For instance, that public might be opposed to the organization in principle and try to disrupt all its activities. An example of this is the anti-nuclear lobby, which will oppose all the work of any company involved in handling nuclear material, even that which may be non-nuclear-related. </a:t>
            </a:r>
          </a:p>
          <a:p>
            <a:r>
              <a:rPr lang="en-US" dirty="0"/>
              <a:t>Single-issue publics are active on one issue or a small set of issues – for example, the Save the Whale campaign. They might not be opposed to an organization per se, but will oppose any activity that is contrary to their view on that particular issue. In fact publics may be broadly supportive of an organization, but totally opposed to one particular activity, such as giving advantageous share options to directors. </a:t>
            </a:r>
          </a:p>
          <a:p>
            <a:r>
              <a:rPr lang="en-US" dirty="0"/>
              <a:t>Hot-issue publics are those involved in an issue that has broad public support and usually gets extensive media coverage. An example of this would be the public support for Greenpeace over the issue of the disposal of the Brent Spar oil platform</a:t>
            </a:r>
          </a:p>
        </p:txBody>
      </p:sp>
    </p:spTree>
    <p:extLst>
      <p:ext uri="{BB962C8B-B14F-4D97-AF65-F5344CB8AC3E}">
        <p14:creationId xmlns:p14="http://schemas.microsoft.com/office/powerpoint/2010/main" val="3211798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D4692-E2C9-8954-1A8E-38CE5BC04D73}"/>
              </a:ext>
            </a:extLst>
          </p:cNvPr>
          <p:cNvSpPr>
            <a:spLocks noGrp="1"/>
          </p:cNvSpPr>
          <p:nvPr>
            <p:ph type="title"/>
          </p:nvPr>
        </p:nvSpPr>
        <p:spPr/>
        <p:txBody>
          <a:bodyPr/>
          <a:lstStyle/>
          <a:p>
            <a:r>
              <a:rPr kumimoji="0" lang="en-US" sz="4400" b="1" i="0" u="none" strike="noStrike" kern="1200" cap="none" spc="0" normalizeH="0" baseline="0" noProof="0" dirty="0">
                <a:ln>
                  <a:noFill/>
                </a:ln>
                <a:solidFill>
                  <a:srgbClr val="477ED9"/>
                </a:solidFill>
                <a:effectLst/>
                <a:uLnTx/>
                <a:uFillTx/>
                <a:latin typeface="Trebuchet MS" panose="020B0603020202020204"/>
                <a:ea typeface="+mj-ea"/>
                <a:cs typeface="+mj-cs"/>
              </a:rPr>
              <a:t>TYPES OF PUBLICS</a:t>
            </a:r>
            <a:endParaRPr lang="en-US" dirty="0"/>
          </a:p>
        </p:txBody>
      </p:sp>
      <p:sp>
        <p:nvSpPr>
          <p:cNvPr id="3" name="Content Placeholder 2">
            <a:extLst>
              <a:ext uri="{FF2B5EF4-FFF2-40B4-BE49-F238E27FC236}">
                <a16:creationId xmlns:a16="http://schemas.microsoft.com/office/drawing/2014/main" id="{C339E153-312E-66B2-991A-B2286DD6B835}"/>
              </a:ext>
            </a:extLst>
          </p:cNvPr>
          <p:cNvSpPr>
            <a:spLocks noGrp="1"/>
          </p:cNvSpPr>
          <p:nvPr>
            <p:ph idx="1"/>
          </p:nvPr>
        </p:nvSpPr>
        <p:spPr/>
        <p:txBody>
          <a:bodyPr/>
          <a:lstStyle/>
          <a:p>
            <a:r>
              <a:rPr lang="en-US" dirty="0"/>
              <a:t>Apathetic publics, which are publics basically unconcerned by all problems and are effectively not a public at all.</a:t>
            </a:r>
          </a:p>
        </p:txBody>
      </p:sp>
    </p:spTree>
    <p:extLst>
      <p:ext uri="{BB962C8B-B14F-4D97-AF65-F5344CB8AC3E}">
        <p14:creationId xmlns:p14="http://schemas.microsoft.com/office/powerpoint/2010/main" val="8269109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A36F95-4305-7BC2-DEEF-3AB47C90CEDB}"/>
              </a:ext>
            </a:extLst>
          </p:cNvPr>
          <p:cNvSpPr>
            <a:spLocks noGrp="1"/>
          </p:cNvSpPr>
          <p:nvPr>
            <p:ph type="title"/>
          </p:nvPr>
        </p:nvSpPr>
        <p:spPr/>
        <p:txBody>
          <a:bodyPr/>
          <a:lstStyle/>
          <a:p>
            <a:r>
              <a:rPr lang="en-US" dirty="0"/>
              <a:t>Responses to issues </a:t>
            </a:r>
          </a:p>
        </p:txBody>
      </p:sp>
      <p:sp>
        <p:nvSpPr>
          <p:cNvPr id="3" name="Content Placeholder 2">
            <a:extLst>
              <a:ext uri="{FF2B5EF4-FFF2-40B4-BE49-F238E27FC236}">
                <a16:creationId xmlns:a16="http://schemas.microsoft.com/office/drawing/2014/main" id="{0506D320-B922-6005-F20F-E87953C54311}"/>
              </a:ext>
            </a:extLst>
          </p:cNvPr>
          <p:cNvSpPr>
            <a:spLocks noGrp="1"/>
          </p:cNvSpPr>
          <p:nvPr>
            <p:ph idx="1"/>
          </p:nvPr>
        </p:nvSpPr>
        <p:spPr/>
        <p:txBody>
          <a:bodyPr/>
          <a:lstStyle/>
          <a:p>
            <a:r>
              <a:rPr lang="en-US" dirty="0" err="1"/>
              <a:t>Grunig</a:t>
            </a:r>
            <a:r>
              <a:rPr lang="en-US" dirty="0"/>
              <a:t> provides some explanations about when and how people communicate and when communications aimed at particular publics are likely to be effective. He says that there are three main factors that need to be taken into account:</a:t>
            </a:r>
          </a:p>
          <a:p>
            <a:r>
              <a:rPr lang="en-US" dirty="0"/>
              <a:t>Problem recognition</a:t>
            </a:r>
          </a:p>
          <a:p>
            <a:r>
              <a:rPr lang="en-US" dirty="0"/>
              <a:t>Constraint recognition</a:t>
            </a:r>
          </a:p>
          <a:p>
            <a:r>
              <a:rPr lang="en-US" dirty="0"/>
              <a:t>Level of involvement</a:t>
            </a:r>
          </a:p>
        </p:txBody>
      </p:sp>
    </p:spTree>
    <p:extLst>
      <p:ext uri="{BB962C8B-B14F-4D97-AF65-F5344CB8AC3E}">
        <p14:creationId xmlns:p14="http://schemas.microsoft.com/office/powerpoint/2010/main" val="41951452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6C844-2AC3-AC2D-D568-F5EA79BFB731}"/>
              </a:ext>
            </a:extLst>
          </p:cNvPr>
          <p:cNvSpPr>
            <a:spLocks noGrp="1"/>
          </p:cNvSpPr>
          <p:nvPr>
            <p:ph type="title"/>
          </p:nvPr>
        </p:nvSpPr>
        <p:spPr/>
        <p:txBody>
          <a:bodyPr/>
          <a:lstStyle/>
          <a:p>
            <a:r>
              <a:rPr lang="en-US" dirty="0"/>
              <a:t>Definition of public</a:t>
            </a:r>
          </a:p>
        </p:txBody>
      </p:sp>
      <p:sp>
        <p:nvSpPr>
          <p:cNvPr id="3" name="Content Placeholder 2">
            <a:extLst>
              <a:ext uri="{FF2B5EF4-FFF2-40B4-BE49-F238E27FC236}">
                <a16:creationId xmlns:a16="http://schemas.microsoft.com/office/drawing/2014/main" id="{07BF37DE-86F9-5E1D-C14B-EE6114EF2CAC}"/>
              </a:ext>
            </a:extLst>
          </p:cNvPr>
          <p:cNvSpPr>
            <a:spLocks noGrp="1"/>
          </p:cNvSpPr>
          <p:nvPr>
            <p:ph idx="1"/>
          </p:nvPr>
        </p:nvSpPr>
        <p:spPr/>
        <p:txBody>
          <a:bodyPr/>
          <a:lstStyle/>
          <a:p>
            <a:r>
              <a:rPr lang="en-US" dirty="0" err="1"/>
              <a:t>Grunig</a:t>
            </a:r>
            <a:r>
              <a:rPr lang="en-US" dirty="0"/>
              <a:t> allows us to define publics for organizations from two angles: </a:t>
            </a:r>
          </a:p>
          <a:p>
            <a:r>
              <a:rPr lang="en-US" dirty="0"/>
              <a:t>First of all, a public is defined by considering very carefully exactly who will be affected by the policies and activities of that organization. </a:t>
            </a:r>
          </a:p>
          <a:p>
            <a:r>
              <a:rPr lang="en-US" dirty="0"/>
              <a:t> Second, by monitoring the environment it is possible to identify those publics that have particular interests in specific issues, whose opinion and </a:t>
            </a:r>
            <a:r>
              <a:rPr lang="en-US" dirty="0" err="1"/>
              <a:t>behaviour</a:t>
            </a:r>
            <a:r>
              <a:rPr lang="en-US" dirty="0"/>
              <a:t> will significantly affect the activities of the organization. </a:t>
            </a:r>
          </a:p>
        </p:txBody>
      </p:sp>
    </p:spTree>
    <p:extLst>
      <p:ext uri="{BB962C8B-B14F-4D97-AF65-F5344CB8AC3E}">
        <p14:creationId xmlns:p14="http://schemas.microsoft.com/office/powerpoint/2010/main" val="4440829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uxury-PowerPoint-Background" id="{40BD171D-031E-2B42-995B-79D7F95A0072}" vid="{20627F95-C8E1-0442-A1FB-DCE898363E6E}"/>
    </a:ext>
  </a:extLst>
</a:theme>
</file>

<file path=docProps/app.xml><?xml version="1.0" encoding="utf-8"?>
<Properties xmlns="http://schemas.openxmlformats.org/officeDocument/2006/extended-properties" xmlns:vt="http://schemas.openxmlformats.org/officeDocument/2006/docPropsVTypes">
  <TotalTime>290</TotalTime>
  <Words>1768</Words>
  <Application>Microsoft Office PowerPoint</Application>
  <PresentationFormat>Widescreen</PresentationFormat>
  <Paragraphs>88</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Trebuchet MS</vt:lpstr>
      <vt:lpstr>1_Office Theme</vt:lpstr>
      <vt:lpstr>Knowing the publics  and messages</vt:lpstr>
      <vt:lpstr>Target audience</vt:lpstr>
      <vt:lpstr>Public Opinion</vt:lpstr>
      <vt:lpstr>Public opinion</vt:lpstr>
      <vt:lpstr>TYPES OF PUBLICS</vt:lpstr>
      <vt:lpstr>TYPES OF PUBLICS</vt:lpstr>
      <vt:lpstr>TYPES OF PUBLICS</vt:lpstr>
      <vt:lpstr>Responses to issues </vt:lpstr>
      <vt:lpstr>Definition of public</vt:lpstr>
      <vt:lpstr>Power interest matrix</vt:lpstr>
      <vt:lpstr>Power interest matrix</vt:lpstr>
      <vt:lpstr>The nature of the programme</vt:lpstr>
      <vt:lpstr>CONSTRUCTING THE CONTENT </vt:lpstr>
      <vt:lpstr>CONSTRUCTING THE CONTENT </vt:lpstr>
      <vt:lpstr>CONSTRUCTING THE CONTENT </vt:lpstr>
      <vt:lpstr>CONSTRUCTING THE CONTENT </vt:lpstr>
      <vt:lpstr>Emotional appeal</vt:lpstr>
      <vt:lpstr>Emotional appeal</vt:lpstr>
      <vt:lpstr>CRAFTING MESSAGES </vt:lpstr>
      <vt:lpstr>HOW THE MESSAGE SHOULD BE PRESENTED</vt:lpstr>
      <vt:lpstr>HOW THE MESSAGE SHOULD BE PRESENTED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Riasat Amir</dc:creator>
  <cp:lastModifiedBy>Riasat Amir</cp:lastModifiedBy>
  <cp:revision>12</cp:revision>
  <dcterms:created xsi:type="dcterms:W3CDTF">2023-02-18T04:04:17Z</dcterms:created>
  <dcterms:modified xsi:type="dcterms:W3CDTF">2023-02-19T04:49:36Z</dcterms:modified>
</cp:coreProperties>
</file>