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50781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41757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57414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48096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061010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5696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82618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74392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5352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2/15/2023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1818289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rmAutofit fontScale="90000"/>
          </a:bodyPr>
          <a:lstStyle/>
          <a:p>
            <a:r>
              <a:rPr lang="en-US" dirty="0"/>
              <a:t>Communication theory and setting aims </a:t>
            </a:r>
            <a:r>
              <a:rPr lang="en-US"/>
              <a:t>and objectives</a:t>
            </a:r>
            <a:endParaRPr lang="en-US" dirty="0"/>
          </a:p>
        </p:txBody>
      </p:sp>
      <p:sp>
        <p:nvSpPr>
          <p:cNvPr id="3" name="Subtitle 2"/>
          <p:cNvSpPr>
            <a:spLocks noGrp="1"/>
          </p:cNvSpPr>
          <p:nvPr>
            <p:ph type="subTitle" idx="1"/>
          </p:nvPr>
        </p:nvSpPr>
        <p:spPr/>
        <p:txBody>
          <a:bodyPr/>
          <a:lstStyle/>
          <a:p>
            <a:r>
              <a:rPr lang="en-US" b="1" dirty="0">
                <a:solidFill>
                  <a:srgbClr val="8AAA99"/>
                </a:solidFill>
              </a:rPr>
              <a:t>Ch- 5</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07725-274A-7D69-B47F-EA4C368DF10D}"/>
              </a:ext>
            </a:extLst>
          </p:cNvPr>
          <p:cNvSpPr>
            <a:spLocks noGrp="1"/>
          </p:cNvSpPr>
          <p:nvPr>
            <p:ph type="title"/>
          </p:nvPr>
        </p:nvSpPr>
        <p:spPr/>
        <p:txBody>
          <a:bodyPr/>
          <a:lstStyle/>
          <a:p>
            <a:r>
              <a:rPr lang="en-US" dirty="0"/>
              <a:t>Network model</a:t>
            </a:r>
          </a:p>
        </p:txBody>
      </p:sp>
      <p:sp>
        <p:nvSpPr>
          <p:cNvPr id="3" name="Content Placeholder 2">
            <a:extLst>
              <a:ext uri="{FF2B5EF4-FFF2-40B4-BE49-F238E27FC236}">
                <a16:creationId xmlns:a16="http://schemas.microsoft.com/office/drawing/2014/main" id="{91EA2A27-0EC8-B6D8-4E33-0C608B92DDA7}"/>
              </a:ext>
            </a:extLst>
          </p:cNvPr>
          <p:cNvSpPr>
            <a:spLocks noGrp="1"/>
          </p:cNvSpPr>
          <p:nvPr>
            <p:ph idx="1"/>
          </p:nvPr>
        </p:nvSpPr>
        <p:spPr/>
        <p:txBody>
          <a:bodyPr>
            <a:normAutofit fontScale="70000" lnSpcReduction="20000"/>
          </a:bodyPr>
          <a:lstStyle/>
          <a:p>
            <a:r>
              <a:rPr lang="en-US" dirty="0"/>
              <a:t>Connectedness: an analysis of how highly connected individuals are to a network, will give an indication of how quickly information will flow through it. Highly connected networks are tight communities, whereas more loosely connected networks have members who are more isolated: they may not receive information, or receive it more slowly. </a:t>
            </a:r>
          </a:p>
          <a:p>
            <a:r>
              <a:rPr lang="en-US" dirty="0"/>
              <a:t>Integration: this provides an indication of the type and number of linkages between members of the network. So, for example, if members share social networking sites, text, phone and e-mail each other regularly, they have many channels of communication and this can be useful to the public relations practitioner.</a:t>
            </a:r>
          </a:p>
          <a:p>
            <a:r>
              <a:rPr lang="en-US" dirty="0"/>
              <a:t> Diversity: if the network is diverse, there will be several routes into the network. If it is not diverse, it will tend to exclude those who do not conform to the characteristics of its membership. </a:t>
            </a:r>
          </a:p>
          <a:p>
            <a:r>
              <a:rPr lang="en-US" dirty="0"/>
              <a:t>Openness: if the network is open to external contacts and influences and is well linked to the environment, it will be easier to reach than those that are closed.</a:t>
            </a:r>
          </a:p>
        </p:txBody>
      </p:sp>
    </p:spTree>
    <p:extLst>
      <p:ext uri="{BB962C8B-B14F-4D97-AF65-F5344CB8AC3E}">
        <p14:creationId xmlns:p14="http://schemas.microsoft.com/office/powerpoint/2010/main" val="2482311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B34B-7DA9-A00C-CB08-178441635DDF}"/>
              </a:ext>
            </a:extLst>
          </p:cNvPr>
          <p:cNvSpPr>
            <a:spLocks noGrp="1"/>
          </p:cNvSpPr>
          <p:nvPr>
            <p:ph type="title"/>
          </p:nvPr>
        </p:nvSpPr>
        <p:spPr/>
        <p:txBody>
          <a:bodyPr/>
          <a:lstStyle/>
          <a:p>
            <a:r>
              <a:rPr lang="en-US" dirty="0"/>
              <a:t>Aim and Objective</a:t>
            </a:r>
          </a:p>
        </p:txBody>
      </p:sp>
      <p:sp>
        <p:nvSpPr>
          <p:cNvPr id="3" name="Content Placeholder 2">
            <a:extLst>
              <a:ext uri="{FF2B5EF4-FFF2-40B4-BE49-F238E27FC236}">
                <a16:creationId xmlns:a16="http://schemas.microsoft.com/office/drawing/2014/main" id="{EA54BD73-6AE9-0DD0-BD22-703ED6ACFC6C}"/>
              </a:ext>
            </a:extLst>
          </p:cNvPr>
          <p:cNvSpPr>
            <a:spLocks noGrp="1"/>
          </p:cNvSpPr>
          <p:nvPr>
            <p:ph idx="1"/>
          </p:nvPr>
        </p:nvSpPr>
        <p:spPr/>
        <p:txBody>
          <a:bodyPr/>
          <a:lstStyle/>
          <a:p>
            <a:r>
              <a:rPr lang="en-US" dirty="0"/>
              <a:t>an </a:t>
            </a:r>
            <a:r>
              <a:rPr lang="en-US" b="1" dirty="0"/>
              <a:t>aim</a:t>
            </a:r>
            <a:r>
              <a:rPr lang="en-US" dirty="0"/>
              <a:t> is a broad statement of what the communicator wants to achieve. It does not have any specifically measurable outcomes. </a:t>
            </a:r>
            <a:r>
              <a:rPr lang="en-US" b="1" dirty="0"/>
              <a:t>Objectives</a:t>
            </a:r>
            <a:r>
              <a:rPr lang="en-US" dirty="0"/>
              <a:t> on the other hand are the concrete, measurable steps and activities that will help to achieve that aim. </a:t>
            </a:r>
          </a:p>
        </p:txBody>
      </p:sp>
    </p:spTree>
    <p:extLst>
      <p:ext uri="{BB962C8B-B14F-4D97-AF65-F5344CB8AC3E}">
        <p14:creationId xmlns:p14="http://schemas.microsoft.com/office/powerpoint/2010/main" val="3454411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ED20-AADA-3756-352F-EF2FB935600F}"/>
              </a:ext>
            </a:extLst>
          </p:cNvPr>
          <p:cNvSpPr>
            <a:spLocks noGrp="1"/>
          </p:cNvSpPr>
          <p:nvPr>
            <p:ph type="title"/>
          </p:nvPr>
        </p:nvSpPr>
        <p:spPr/>
        <p:txBody>
          <a:bodyPr/>
          <a:lstStyle/>
          <a:p>
            <a:r>
              <a:rPr lang="en-US" dirty="0"/>
              <a:t>Aim</a:t>
            </a:r>
          </a:p>
        </p:txBody>
      </p:sp>
      <p:sp>
        <p:nvSpPr>
          <p:cNvPr id="3" name="Content Placeholder 2">
            <a:extLst>
              <a:ext uri="{FF2B5EF4-FFF2-40B4-BE49-F238E27FC236}">
                <a16:creationId xmlns:a16="http://schemas.microsoft.com/office/drawing/2014/main" id="{37E790AB-0D04-D334-348B-C8CA41F2EFA4}"/>
              </a:ext>
            </a:extLst>
          </p:cNvPr>
          <p:cNvSpPr>
            <a:spLocks noGrp="1"/>
          </p:cNvSpPr>
          <p:nvPr>
            <p:ph idx="1"/>
          </p:nvPr>
        </p:nvSpPr>
        <p:spPr/>
        <p:txBody>
          <a:bodyPr>
            <a:normAutofit lnSpcReduction="10000"/>
          </a:bodyPr>
          <a:lstStyle/>
          <a:p>
            <a:r>
              <a:rPr lang="en-US" dirty="0"/>
              <a:t>There must also be clarity over outcome and process aims. </a:t>
            </a:r>
            <a:r>
              <a:rPr lang="en-US" b="1" dirty="0"/>
              <a:t>Outcome aims </a:t>
            </a:r>
            <a:r>
              <a:rPr lang="en-US" dirty="0"/>
              <a:t>are those concerned with what you want publics to do: the results of the communication. </a:t>
            </a:r>
            <a:r>
              <a:rPr lang="en-US" b="1" dirty="0"/>
              <a:t>Process aims </a:t>
            </a:r>
            <a:r>
              <a:rPr lang="en-US" dirty="0"/>
              <a:t>are orientated around what the practitioner does to achieve the aim. </a:t>
            </a:r>
          </a:p>
          <a:p>
            <a:r>
              <a:rPr lang="en-US" dirty="0"/>
              <a:t>'Maximize shareholder attendance at the AGM’ is an outcome aim. The aim could have been stated as ‘use all available mass communication techniques to maximize shareholder attendance at the AGM’. This includes a process as well as an outcome.</a:t>
            </a:r>
          </a:p>
        </p:txBody>
      </p:sp>
    </p:spTree>
    <p:extLst>
      <p:ext uri="{BB962C8B-B14F-4D97-AF65-F5344CB8AC3E}">
        <p14:creationId xmlns:p14="http://schemas.microsoft.com/office/powerpoint/2010/main" val="173594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DA5A-A8F6-C688-2F62-CC08D4B8CEA7}"/>
              </a:ext>
            </a:extLst>
          </p:cNvPr>
          <p:cNvSpPr>
            <a:spLocks noGrp="1"/>
          </p:cNvSpPr>
          <p:nvPr>
            <p:ph type="title"/>
          </p:nvPr>
        </p:nvSpPr>
        <p:spPr/>
        <p:txBody>
          <a:bodyPr/>
          <a:lstStyle/>
          <a:p>
            <a:r>
              <a:rPr lang="en-US" dirty="0"/>
              <a:t>Aims</a:t>
            </a:r>
          </a:p>
        </p:txBody>
      </p:sp>
      <p:sp>
        <p:nvSpPr>
          <p:cNvPr id="3" name="Content Placeholder 2">
            <a:extLst>
              <a:ext uri="{FF2B5EF4-FFF2-40B4-BE49-F238E27FC236}">
                <a16:creationId xmlns:a16="http://schemas.microsoft.com/office/drawing/2014/main" id="{B6EAAD8B-CC61-8727-D1D6-035384ABD4F8}"/>
              </a:ext>
            </a:extLst>
          </p:cNvPr>
          <p:cNvSpPr>
            <a:spLocks noGrp="1"/>
          </p:cNvSpPr>
          <p:nvPr>
            <p:ph idx="1"/>
          </p:nvPr>
        </p:nvSpPr>
        <p:spPr/>
        <p:txBody>
          <a:bodyPr>
            <a:normAutofit fontScale="92500" lnSpcReduction="20000"/>
          </a:bodyPr>
          <a:lstStyle/>
          <a:p>
            <a:pPr marL="0" indent="0">
              <a:buNone/>
            </a:pPr>
            <a:r>
              <a:rPr lang="en-US" dirty="0"/>
              <a:t>There are some general principles to bear in mind when setting aims:</a:t>
            </a:r>
          </a:p>
          <a:p>
            <a:r>
              <a:rPr lang="en-US" dirty="0"/>
              <a:t>Make them singular (one aim at a time), clear (specific) and readily understandable.</a:t>
            </a:r>
          </a:p>
          <a:p>
            <a:r>
              <a:rPr lang="en-US" dirty="0"/>
              <a:t>Frame them in terms of outcomes and describe the process by which they will be achieved in overall terms if necessary.</a:t>
            </a:r>
          </a:p>
          <a:p>
            <a:r>
              <a:rPr lang="en-US" dirty="0"/>
              <a:t>They should be able to be evaluated at the end of the </a:t>
            </a:r>
            <a:r>
              <a:rPr lang="en-US" dirty="0" err="1"/>
              <a:t>programme</a:t>
            </a:r>
            <a:r>
              <a:rPr lang="en-US" dirty="0"/>
              <a:t> by turning the aim into a question. Hence, the aim ‘to improve relationships with the University’s business partners’ becomes the evaluative question ‘did the University improve relationships with its business partners?’</a:t>
            </a:r>
          </a:p>
        </p:txBody>
      </p:sp>
    </p:spTree>
    <p:extLst>
      <p:ext uri="{BB962C8B-B14F-4D97-AF65-F5344CB8AC3E}">
        <p14:creationId xmlns:p14="http://schemas.microsoft.com/office/powerpoint/2010/main" val="109010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F5390-8816-6CBF-C239-6F35B7B9DF9E}"/>
              </a:ext>
            </a:extLst>
          </p:cNvPr>
          <p:cNvSpPr>
            <a:spLocks noGrp="1"/>
          </p:cNvSpPr>
          <p:nvPr>
            <p:ph type="title"/>
          </p:nvPr>
        </p:nvSpPr>
        <p:spPr/>
        <p:txBody>
          <a:bodyPr/>
          <a:lstStyle/>
          <a:p>
            <a:r>
              <a:rPr lang="en-US" dirty="0"/>
              <a:t>Aim</a:t>
            </a:r>
          </a:p>
        </p:txBody>
      </p:sp>
      <p:sp>
        <p:nvSpPr>
          <p:cNvPr id="3" name="Content Placeholder 2">
            <a:extLst>
              <a:ext uri="{FF2B5EF4-FFF2-40B4-BE49-F238E27FC236}">
                <a16:creationId xmlns:a16="http://schemas.microsoft.com/office/drawing/2014/main" id="{5906DEF1-DD38-7C66-BA08-996461F79C02}"/>
              </a:ext>
            </a:extLst>
          </p:cNvPr>
          <p:cNvSpPr>
            <a:spLocks noGrp="1"/>
          </p:cNvSpPr>
          <p:nvPr>
            <p:ph idx="1"/>
          </p:nvPr>
        </p:nvSpPr>
        <p:spPr/>
        <p:txBody>
          <a:bodyPr>
            <a:normAutofit fontScale="85000" lnSpcReduction="20000"/>
          </a:bodyPr>
          <a:lstStyle/>
          <a:p>
            <a:r>
              <a:rPr lang="en-US" dirty="0"/>
              <a:t>It may be possible to have just one overall aim for a campaign with a relatively simple outcome, such as ‘Maximize attendance by shareholders at the AGM’, but if the </a:t>
            </a:r>
            <a:r>
              <a:rPr lang="en-US" dirty="0" err="1"/>
              <a:t>programme</a:t>
            </a:r>
            <a:r>
              <a:rPr lang="en-US" dirty="0"/>
              <a:t> is complex, multi-layered and has a number of publics or stakeholder groups involved, a number of aims will be needed, each having objectives to support their achievement. For example, in an avian flu outbreak, the aim for the general public could well be about trying to reassure them; for hospitals and doctors it will be about identification and treatment of flu victims; for those in the food industry, it will be about safety of the food chain. Of course all these aims could be subordinate to the overarching aim of ensuring the wellbeing of the nation; but the point is made, in this case the specific </a:t>
            </a:r>
            <a:r>
              <a:rPr lang="en-US" dirty="0" err="1"/>
              <a:t>programme</a:t>
            </a:r>
            <a:r>
              <a:rPr lang="en-US" dirty="0"/>
              <a:t> will need different aims for different publics. </a:t>
            </a:r>
          </a:p>
        </p:txBody>
      </p:sp>
    </p:spTree>
    <p:extLst>
      <p:ext uri="{BB962C8B-B14F-4D97-AF65-F5344CB8AC3E}">
        <p14:creationId xmlns:p14="http://schemas.microsoft.com/office/powerpoint/2010/main" val="1863675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F02D-CF97-461F-6580-1F4C944C1109}"/>
              </a:ext>
            </a:extLst>
          </p:cNvPr>
          <p:cNvSpPr>
            <a:spLocks noGrp="1"/>
          </p:cNvSpPr>
          <p:nvPr>
            <p:ph type="title"/>
          </p:nvPr>
        </p:nvSpPr>
        <p:spPr/>
        <p:txBody>
          <a:bodyPr/>
          <a:lstStyle/>
          <a:p>
            <a:r>
              <a:rPr lang="en-US" dirty="0"/>
              <a:t>Aim</a:t>
            </a:r>
          </a:p>
        </p:txBody>
      </p:sp>
      <p:sp>
        <p:nvSpPr>
          <p:cNvPr id="3" name="Content Placeholder 2">
            <a:extLst>
              <a:ext uri="{FF2B5EF4-FFF2-40B4-BE49-F238E27FC236}">
                <a16:creationId xmlns:a16="http://schemas.microsoft.com/office/drawing/2014/main" id="{261DF5CA-539B-1B25-FB16-35E077EE5D6D}"/>
              </a:ext>
            </a:extLst>
          </p:cNvPr>
          <p:cNvSpPr>
            <a:spLocks noGrp="1"/>
          </p:cNvSpPr>
          <p:nvPr>
            <p:ph idx="1"/>
          </p:nvPr>
        </p:nvSpPr>
        <p:spPr/>
        <p:txBody>
          <a:bodyPr/>
          <a:lstStyle/>
          <a:p>
            <a:r>
              <a:rPr lang="en-US" dirty="0"/>
              <a:t>Finally, aims need to be linked to organizational objectives, and targeted at societal, management or specific </a:t>
            </a:r>
            <a:r>
              <a:rPr lang="en-US" dirty="0" err="1"/>
              <a:t>programme</a:t>
            </a:r>
            <a:r>
              <a:rPr lang="en-US" dirty="0"/>
              <a:t> issues, or any combination of the three. That way a direct link to organizational contribution can be made.</a:t>
            </a:r>
          </a:p>
        </p:txBody>
      </p:sp>
    </p:spTree>
    <p:extLst>
      <p:ext uri="{BB962C8B-B14F-4D97-AF65-F5344CB8AC3E}">
        <p14:creationId xmlns:p14="http://schemas.microsoft.com/office/powerpoint/2010/main" val="1780503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B245-253C-5952-8A51-3F299BE65C3E}"/>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3B7D3737-DCF3-BB06-4E10-0E4A13C1646F}"/>
              </a:ext>
            </a:extLst>
          </p:cNvPr>
          <p:cNvSpPr>
            <a:spLocks noGrp="1"/>
          </p:cNvSpPr>
          <p:nvPr>
            <p:ph idx="1"/>
          </p:nvPr>
        </p:nvSpPr>
        <p:spPr/>
        <p:txBody>
          <a:bodyPr/>
          <a:lstStyle/>
          <a:p>
            <a:pPr marL="0" indent="0">
              <a:buNone/>
            </a:pPr>
            <a:r>
              <a:rPr lang="en-US" dirty="0"/>
              <a:t>There is an accepted hierarchy of objective setting then, which mirrors these three levels: awareness, attitudes and opinions, and </a:t>
            </a:r>
            <a:r>
              <a:rPr lang="en-US" dirty="0" err="1"/>
              <a:t>behaviour</a:t>
            </a:r>
            <a:endParaRPr lang="en-US" dirty="0"/>
          </a:p>
        </p:txBody>
      </p:sp>
    </p:spTree>
    <p:extLst>
      <p:ext uri="{BB962C8B-B14F-4D97-AF65-F5344CB8AC3E}">
        <p14:creationId xmlns:p14="http://schemas.microsoft.com/office/powerpoint/2010/main" val="1867952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B1DFA-102E-3FE7-3125-A6A82D136ACF}"/>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182A7DEE-AC6B-5350-E6EE-E11EB69E5E09}"/>
              </a:ext>
            </a:extLst>
          </p:cNvPr>
          <p:cNvSpPr>
            <a:spLocks noGrp="1"/>
          </p:cNvSpPr>
          <p:nvPr>
            <p:ph idx="1"/>
          </p:nvPr>
        </p:nvSpPr>
        <p:spPr/>
        <p:txBody>
          <a:bodyPr>
            <a:normAutofit/>
          </a:bodyPr>
          <a:lstStyle/>
          <a:p>
            <a:r>
              <a:rPr lang="en-US" dirty="0"/>
              <a:t>Awareness – getting target publics to think about something and trying to promote a level of understanding. Awareness objectives focus on information and knowledge. These are often called cognitive (thinking) objectives and are to do with attention, comprehension and retention. An example could be the government wishing to make citizens aware of a change in tax rates. </a:t>
            </a:r>
          </a:p>
        </p:txBody>
      </p:sp>
    </p:spTree>
    <p:extLst>
      <p:ext uri="{BB962C8B-B14F-4D97-AF65-F5344CB8AC3E}">
        <p14:creationId xmlns:p14="http://schemas.microsoft.com/office/powerpoint/2010/main" val="252089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BA991-0A0A-75F2-C210-04CF75FB46FD}"/>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B8786AE6-DF72-2132-6849-0F47BA53EC1B}"/>
              </a:ext>
            </a:extLst>
          </p:cNvPr>
          <p:cNvSpPr>
            <a:spLocks noGrp="1"/>
          </p:cNvSpPr>
          <p:nvPr>
            <p:ph idx="1"/>
          </p:nvPr>
        </p:nvSpPr>
        <p:spPr/>
        <p:txBody>
          <a:bodyPr/>
          <a:lstStyle/>
          <a:p>
            <a:r>
              <a:rPr kumimoji="0" lang="en-US" sz="2200" b="0" i="0" u="none" strike="noStrike" kern="1200" cap="none" spc="0" normalizeH="0" baseline="0" noProof="0" dirty="0">
                <a:ln>
                  <a:noFill/>
                </a:ln>
                <a:solidFill>
                  <a:prstClr val="black"/>
                </a:solidFill>
                <a:effectLst/>
                <a:uLnTx/>
                <a:uFillTx/>
                <a:latin typeface="Trebuchet MS" panose="020B0603020202020204"/>
                <a:ea typeface="+mn-ea"/>
                <a:cs typeface="+mn-cs"/>
              </a:rPr>
              <a:t>Attitudes and opinions – getting target publics to form a particular attitude or opinion about a subject. Attitudes are concerned with how people react to information. These are often called affective (feeling) objectives and are to do with interest and acceptance or rejection. An example could be a pressure group wanting moral support for changes in mental health provision. </a:t>
            </a:r>
          </a:p>
          <a:p>
            <a:r>
              <a:rPr kumimoji="0" lang="en-US" sz="22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200" b="0" i="0" u="none" strike="noStrike" kern="1200" cap="none" spc="0" normalizeH="0" baseline="0" noProof="0" dirty="0" err="1">
                <a:ln>
                  <a:noFill/>
                </a:ln>
                <a:solidFill>
                  <a:prstClr val="black"/>
                </a:solidFill>
                <a:effectLst/>
                <a:uLnTx/>
                <a:uFillTx/>
                <a:latin typeface="Trebuchet MS" panose="020B0603020202020204"/>
                <a:ea typeface="+mn-ea"/>
                <a:cs typeface="+mn-cs"/>
              </a:rPr>
              <a:t>Behaviour</a:t>
            </a:r>
            <a:r>
              <a:rPr kumimoji="0" lang="en-US" sz="2200" b="0" i="0" u="none" strike="noStrike" kern="1200" cap="none" spc="0" normalizeH="0" baseline="0" noProof="0" dirty="0">
                <a:ln>
                  <a:noFill/>
                </a:ln>
                <a:solidFill>
                  <a:prstClr val="black"/>
                </a:solidFill>
                <a:effectLst/>
                <a:uLnTx/>
                <a:uFillTx/>
                <a:latin typeface="Trebuchet MS" panose="020B0603020202020204"/>
                <a:ea typeface="+mn-ea"/>
                <a:cs typeface="+mn-cs"/>
              </a:rPr>
              <a:t> – getting target publics to act in a desired way. These are often called conative (acting) objectives and are to do with promoting a desired response involving action. An example could be a local police force using local radio to ask drivers to change their route home away from a major accident site.</a:t>
            </a:r>
            <a:endParaRPr lang="en-US" dirty="0"/>
          </a:p>
        </p:txBody>
      </p:sp>
    </p:spTree>
    <p:extLst>
      <p:ext uri="{BB962C8B-B14F-4D97-AF65-F5344CB8AC3E}">
        <p14:creationId xmlns:p14="http://schemas.microsoft.com/office/powerpoint/2010/main" val="545327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A5DF3-ACE6-78AF-6CA2-95193F2966BD}"/>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40ED7D81-426D-6FAB-A8FF-DCE84E1FD28D}"/>
              </a:ext>
            </a:extLst>
          </p:cNvPr>
          <p:cNvSpPr>
            <a:spLocks noGrp="1"/>
          </p:cNvSpPr>
          <p:nvPr>
            <p:ph idx="1"/>
          </p:nvPr>
        </p:nvSpPr>
        <p:spPr/>
        <p:txBody>
          <a:bodyPr>
            <a:normAutofit fontScale="70000" lnSpcReduction="20000"/>
          </a:bodyPr>
          <a:lstStyle/>
          <a:p>
            <a:pPr marL="0" indent="0">
              <a:buNone/>
            </a:pPr>
            <a:r>
              <a:rPr lang="en-US" dirty="0"/>
              <a:t>Bearing this in mind, there are three things that are very much in the practitioners control which helps them achieve their objectives. </a:t>
            </a:r>
          </a:p>
          <a:p>
            <a:r>
              <a:rPr lang="en-US" dirty="0"/>
              <a:t>The level of objective needs to be chosen carefully. If a new or difficult idea is being introduced, the practitioners might work at the awareness levels first before moving on to the higher levels; planners should not try to obtain a </a:t>
            </a:r>
            <a:r>
              <a:rPr lang="en-US" dirty="0" err="1"/>
              <a:t>behavioural</a:t>
            </a:r>
            <a:r>
              <a:rPr lang="en-US" dirty="0"/>
              <a:t> response immediately unless they have legislation to back them, or their ‘offer’ is so powerful as to be irresistible. </a:t>
            </a:r>
          </a:p>
          <a:p>
            <a:r>
              <a:rPr lang="en-US" dirty="0"/>
              <a:t>Planners can choose who the priority target publics are and, furthermore, planners can enlist the help of those individuals or groups within those target publics who are already </a:t>
            </a:r>
            <a:r>
              <a:rPr lang="en-US" dirty="0" err="1"/>
              <a:t>favourably</a:t>
            </a:r>
            <a:r>
              <a:rPr lang="en-US" dirty="0"/>
              <a:t> disposed towards them or who could be readily enlisted. </a:t>
            </a:r>
          </a:p>
          <a:p>
            <a:r>
              <a:rPr lang="en-US" dirty="0"/>
              <a:t>The persuasion doesn’t need to be all one way. As stated several times, the organization can change too and sometimes relatively small changes in organizational attitude or </a:t>
            </a:r>
            <a:r>
              <a:rPr lang="en-US" dirty="0" err="1"/>
              <a:t>behaviour</a:t>
            </a:r>
            <a:r>
              <a:rPr lang="en-US" dirty="0"/>
              <a:t> can result in major positive effects on target public.</a:t>
            </a:r>
          </a:p>
        </p:txBody>
      </p:sp>
    </p:spTree>
    <p:extLst>
      <p:ext uri="{BB962C8B-B14F-4D97-AF65-F5344CB8AC3E}">
        <p14:creationId xmlns:p14="http://schemas.microsoft.com/office/powerpoint/2010/main" val="383902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9F08-4A24-F619-9B5D-C954284435C8}"/>
              </a:ext>
            </a:extLst>
          </p:cNvPr>
          <p:cNvSpPr>
            <a:spLocks noGrp="1"/>
          </p:cNvSpPr>
          <p:nvPr>
            <p:ph type="title"/>
          </p:nvPr>
        </p:nvSpPr>
        <p:spPr/>
        <p:txBody>
          <a:bodyPr/>
          <a:lstStyle/>
          <a:p>
            <a:r>
              <a:rPr lang="en-US" dirty="0"/>
              <a:t>Aim of public relations </a:t>
            </a:r>
          </a:p>
        </p:txBody>
      </p:sp>
      <p:sp>
        <p:nvSpPr>
          <p:cNvPr id="3" name="Content Placeholder 2">
            <a:extLst>
              <a:ext uri="{FF2B5EF4-FFF2-40B4-BE49-F238E27FC236}">
                <a16:creationId xmlns:a16="http://schemas.microsoft.com/office/drawing/2014/main" id="{2D885E4F-EF40-9708-B35A-E211D23316F5}"/>
              </a:ext>
            </a:extLst>
          </p:cNvPr>
          <p:cNvSpPr>
            <a:spLocks noGrp="1"/>
          </p:cNvSpPr>
          <p:nvPr>
            <p:ph idx="1"/>
          </p:nvPr>
        </p:nvSpPr>
        <p:spPr/>
        <p:txBody>
          <a:bodyPr/>
          <a:lstStyle/>
          <a:p>
            <a:r>
              <a:rPr lang="en-US" dirty="0"/>
              <a:t>Ultimately the aim of public relations is to influence levels of awareness (</a:t>
            </a:r>
            <a:r>
              <a:rPr lang="en-US" dirty="0" err="1"/>
              <a:t>ie</a:t>
            </a:r>
            <a:r>
              <a:rPr lang="en-US" dirty="0"/>
              <a:t> what is thought about something), attitudes or opinions (</a:t>
            </a:r>
            <a:r>
              <a:rPr lang="en-US" dirty="0" err="1"/>
              <a:t>ie</a:t>
            </a:r>
            <a:r>
              <a:rPr lang="en-US" dirty="0"/>
              <a:t> what is felt about something) or </a:t>
            </a:r>
            <a:r>
              <a:rPr lang="en-US" dirty="0" err="1"/>
              <a:t>behaviour</a:t>
            </a:r>
            <a:r>
              <a:rPr lang="en-US" dirty="0"/>
              <a:t> (</a:t>
            </a:r>
            <a:r>
              <a:rPr lang="en-US" dirty="0" err="1"/>
              <a:t>ie</a:t>
            </a:r>
            <a:r>
              <a:rPr lang="en-US" dirty="0"/>
              <a:t> what is done about something). </a:t>
            </a:r>
          </a:p>
        </p:txBody>
      </p:sp>
    </p:spTree>
    <p:extLst>
      <p:ext uri="{BB962C8B-B14F-4D97-AF65-F5344CB8AC3E}">
        <p14:creationId xmlns:p14="http://schemas.microsoft.com/office/powerpoint/2010/main" val="1717575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C76A-9C94-1483-E6FB-E58D2075857D}"/>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B74E2046-F670-DCAB-A9B0-B6A70D74D204}"/>
              </a:ext>
            </a:extLst>
          </p:cNvPr>
          <p:cNvSpPr>
            <a:spLocks noGrp="1"/>
          </p:cNvSpPr>
          <p:nvPr>
            <p:ph idx="1"/>
          </p:nvPr>
        </p:nvSpPr>
        <p:spPr/>
        <p:txBody>
          <a:bodyPr/>
          <a:lstStyle/>
          <a:p>
            <a:pPr marL="0" indent="0">
              <a:buNone/>
            </a:pPr>
            <a:r>
              <a:rPr lang="en-US" dirty="0"/>
              <a:t>The kinds of objectives public relations </a:t>
            </a:r>
            <a:r>
              <a:rPr lang="en-US" dirty="0" err="1"/>
              <a:t>programmes</a:t>
            </a:r>
            <a:r>
              <a:rPr lang="en-US" dirty="0"/>
              <a:t> might have could be: </a:t>
            </a:r>
          </a:p>
          <a:p>
            <a:pPr marL="0" indent="0">
              <a:buNone/>
            </a:pPr>
            <a:r>
              <a:rPr lang="en-US" dirty="0"/>
              <a:t>Awareness level: create awareness; promote understanding; inform; confirm a perception; develop knowledge. </a:t>
            </a:r>
          </a:p>
          <a:p>
            <a:pPr marL="0" indent="0">
              <a:buNone/>
            </a:pPr>
            <a:r>
              <a:rPr lang="en-US" dirty="0"/>
              <a:t>Attitudes level: displace prejudice; encourage belief; overcome misunderstanding or apathy;</a:t>
            </a:r>
          </a:p>
          <a:p>
            <a:pPr marL="0" indent="0">
              <a:buNone/>
            </a:pPr>
            <a:r>
              <a:rPr lang="en-US" dirty="0" err="1"/>
              <a:t>Behaviour</a:t>
            </a:r>
            <a:r>
              <a:rPr lang="en-US" dirty="0"/>
              <a:t> level: act in a particular way</a:t>
            </a:r>
          </a:p>
        </p:txBody>
      </p:sp>
    </p:spTree>
    <p:extLst>
      <p:ext uri="{BB962C8B-B14F-4D97-AF65-F5344CB8AC3E}">
        <p14:creationId xmlns:p14="http://schemas.microsoft.com/office/powerpoint/2010/main" val="3466522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D696-56D5-0A2F-CD9A-F576F12A2E9D}"/>
              </a:ext>
            </a:extLst>
          </p:cNvPr>
          <p:cNvSpPr>
            <a:spLocks noGrp="1"/>
          </p:cNvSpPr>
          <p:nvPr>
            <p:ph type="title"/>
          </p:nvPr>
        </p:nvSpPr>
        <p:spPr/>
        <p:txBody>
          <a:bodyPr/>
          <a:lstStyle/>
          <a:p>
            <a:r>
              <a:rPr lang="en-US" dirty="0"/>
              <a:t>GOLDEN RULES OF OBJECTIVE SETTING</a:t>
            </a:r>
          </a:p>
        </p:txBody>
      </p:sp>
      <p:sp>
        <p:nvSpPr>
          <p:cNvPr id="3" name="Content Placeholder 2">
            <a:extLst>
              <a:ext uri="{FF2B5EF4-FFF2-40B4-BE49-F238E27FC236}">
                <a16:creationId xmlns:a16="http://schemas.microsoft.com/office/drawing/2014/main" id="{AC2A9E51-B629-8D76-DB31-62E4528BC6CE}"/>
              </a:ext>
            </a:extLst>
          </p:cNvPr>
          <p:cNvSpPr>
            <a:spLocks noGrp="1"/>
          </p:cNvSpPr>
          <p:nvPr>
            <p:ph idx="1"/>
          </p:nvPr>
        </p:nvSpPr>
        <p:spPr/>
        <p:txBody>
          <a:bodyPr>
            <a:normAutofit fontScale="77500" lnSpcReduction="20000"/>
          </a:bodyPr>
          <a:lstStyle/>
          <a:p>
            <a:r>
              <a:rPr lang="en-US" b="1" dirty="0"/>
              <a:t>Ally to organizational objectives</a:t>
            </a:r>
            <a:r>
              <a:rPr lang="en-US" dirty="0"/>
              <a:t>. Public relations </a:t>
            </a:r>
            <a:r>
              <a:rPr lang="en-US" dirty="0" err="1"/>
              <a:t>programmes</a:t>
            </a:r>
            <a:r>
              <a:rPr lang="en-US" dirty="0"/>
              <a:t> and campaigns must support organizational objectives, otherwise effort will be dissipated on interesting but essentially trivial and tactical work. If a corporate objective is a major repositioning of the company in its market, then the public relations effort must be directed to supporting that. </a:t>
            </a:r>
          </a:p>
          <a:p>
            <a:r>
              <a:rPr lang="en-US" b="1" dirty="0"/>
              <a:t>Set public relations objectives. </a:t>
            </a:r>
            <a:r>
              <a:rPr lang="en-US" dirty="0"/>
              <a:t>Again it is a tendency of public relations professionals to set objectives that public relations cannot deliver. It is not reasonable to say that public relations should increase sales by 20 per cent if that depends on the salesforce too. It is reasonable to say that presentations should be made to 50 per cent of key retailers to tell them of new product lines and to try them. It may well be that as a result sales do increase by 20 per cent – but it is outside of the public relations practitioners’ control to promise this. </a:t>
            </a:r>
          </a:p>
          <a:p>
            <a:r>
              <a:rPr lang="en-US" b="1" dirty="0"/>
              <a:t>Link to aims. </a:t>
            </a:r>
            <a:r>
              <a:rPr lang="en-US" dirty="0"/>
              <a:t>All objectives should clearly support the aims and contribute to their fulfillment</a:t>
            </a:r>
          </a:p>
        </p:txBody>
      </p:sp>
    </p:spTree>
    <p:extLst>
      <p:ext uri="{BB962C8B-B14F-4D97-AF65-F5344CB8AC3E}">
        <p14:creationId xmlns:p14="http://schemas.microsoft.com/office/powerpoint/2010/main" val="1334323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C161-71EA-3BE2-43A1-6A5D2E77B73B}"/>
              </a:ext>
            </a:extLst>
          </p:cNvPr>
          <p:cNvSpPr>
            <a:spLocks noGrp="1"/>
          </p:cNvSpPr>
          <p:nvPr>
            <p:ph type="title"/>
          </p:nvPr>
        </p:nvSpPr>
        <p:spPr/>
        <p:txBody>
          <a:bodyPr/>
          <a:lstStyle/>
          <a:p>
            <a:r>
              <a:rPr lang="en-US" dirty="0"/>
              <a:t>GOLDEN RULES OF OBJECTIVE SETTING</a:t>
            </a:r>
          </a:p>
        </p:txBody>
      </p:sp>
      <p:sp>
        <p:nvSpPr>
          <p:cNvPr id="3" name="Content Placeholder 2">
            <a:extLst>
              <a:ext uri="{FF2B5EF4-FFF2-40B4-BE49-F238E27FC236}">
                <a16:creationId xmlns:a16="http://schemas.microsoft.com/office/drawing/2014/main" id="{91B4CA29-4ADA-DFB5-073B-57B7EEFD6CFE}"/>
              </a:ext>
            </a:extLst>
          </p:cNvPr>
          <p:cNvSpPr>
            <a:spLocks noGrp="1"/>
          </p:cNvSpPr>
          <p:nvPr>
            <p:ph idx="1"/>
          </p:nvPr>
        </p:nvSpPr>
        <p:spPr/>
        <p:txBody>
          <a:bodyPr>
            <a:normAutofit fontScale="85000" lnSpcReduction="20000"/>
          </a:bodyPr>
          <a:lstStyle/>
          <a:p>
            <a:r>
              <a:rPr lang="en-US" b="1" dirty="0"/>
              <a:t>Be linked to specific publics. </a:t>
            </a:r>
            <a:r>
              <a:rPr lang="en-US" dirty="0"/>
              <a:t>Vague aims around ‘the general public’ are just that. Be specific about the publics being worked with and what is to be to achieved. </a:t>
            </a:r>
          </a:p>
          <a:p>
            <a:r>
              <a:rPr lang="en-US" b="1" dirty="0"/>
              <a:t>Be outcome focused. </a:t>
            </a:r>
            <a:r>
              <a:rPr lang="en-US" dirty="0"/>
              <a:t>Objectives will form the basis of future evaluation so be sure to focus on outcomes, not on the process used (such as number of brochures being distributed). It is admissible to have process objectives but be clear that this is specified and differentiated from outcome objectives. </a:t>
            </a:r>
          </a:p>
          <a:p>
            <a:r>
              <a:rPr lang="en-US" b="1" dirty="0"/>
              <a:t>Research based. </a:t>
            </a:r>
            <a:r>
              <a:rPr lang="en-US" dirty="0"/>
              <a:t>Objectives should have an evidence base around them. If it is known that 60 per cent of a public act in a particular way, it may be reasonable to create an objective around increasing that to 70 per cent. However, setting a 70 per cent target based on no research is very dangerous.</a:t>
            </a:r>
          </a:p>
        </p:txBody>
      </p:sp>
    </p:spTree>
    <p:extLst>
      <p:ext uri="{BB962C8B-B14F-4D97-AF65-F5344CB8AC3E}">
        <p14:creationId xmlns:p14="http://schemas.microsoft.com/office/powerpoint/2010/main" val="2566308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EE68B-3B3B-C955-6140-A51DDA5CCBA9}"/>
              </a:ext>
            </a:extLst>
          </p:cNvPr>
          <p:cNvSpPr>
            <a:spLocks noGrp="1"/>
          </p:cNvSpPr>
          <p:nvPr>
            <p:ph type="title"/>
          </p:nvPr>
        </p:nvSpPr>
        <p:spPr/>
        <p:txBody>
          <a:bodyPr/>
          <a:lstStyle/>
          <a:p>
            <a:r>
              <a:rPr lang="en-US" dirty="0"/>
              <a:t>GOLDEN RULES OF OBJECTIVE SETTING</a:t>
            </a:r>
          </a:p>
        </p:txBody>
      </p:sp>
      <p:sp>
        <p:nvSpPr>
          <p:cNvPr id="3" name="Content Placeholder 2">
            <a:extLst>
              <a:ext uri="{FF2B5EF4-FFF2-40B4-BE49-F238E27FC236}">
                <a16:creationId xmlns:a16="http://schemas.microsoft.com/office/drawing/2014/main" id="{440C9771-C6D2-11C1-D4FE-F8FF323C5DB4}"/>
              </a:ext>
            </a:extLst>
          </p:cNvPr>
          <p:cNvSpPr>
            <a:spLocks noGrp="1"/>
          </p:cNvSpPr>
          <p:nvPr>
            <p:ph idx="1"/>
          </p:nvPr>
        </p:nvSpPr>
        <p:spPr/>
        <p:txBody>
          <a:bodyPr>
            <a:normAutofit fontScale="85000" lnSpcReduction="20000"/>
          </a:bodyPr>
          <a:lstStyle/>
          <a:p>
            <a:r>
              <a:rPr lang="en-US" b="1" dirty="0"/>
              <a:t>Be singular</a:t>
            </a:r>
            <a:r>
              <a:rPr lang="en-US" dirty="0"/>
              <a:t>. Focus on the separate steps to meet the aims. Objectives with more than one element are difficult to evaluate. </a:t>
            </a:r>
          </a:p>
          <a:p>
            <a:r>
              <a:rPr lang="en-US" b="1" dirty="0"/>
              <a:t>Be precise and specific. </a:t>
            </a:r>
            <a:r>
              <a:rPr lang="en-US" dirty="0"/>
              <a:t>Objectives need to be sharp. To create awareness is not good enough. Creating awareness of what, with whom, when and how needs to be clearly spelt out.</a:t>
            </a:r>
          </a:p>
          <a:p>
            <a:r>
              <a:rPr lang="en-US" b="1" dirty="0"/>
              <a:t>Do what is achievable</a:t>
            </a:r>
            <a:r>
              <a:rPr lang="en-US" dirty="0"/>
              <a:t>. It is better to set modest objectives and hit them, than to aim for the sky and miss. Wherever possible evaluate the likely benefits of ideas and pre-test or pilot schemes. If a major part of the </a:t>
            </a:r>
            <a:r>
              <a:rPr lang="en-US" dirty="0" err="1"/>
              <a:t>programme</a:t>
            </a:r>
            <a:r>
              <a:rPr lang="en-US" dirty="0"/>
              <a:t> is to contact all investors to inform them of a particular development, there must be certainty that it can be done within the Stock Market rules.</a:t>
            </a:r>
          </a:p>
        </p:txBody>
      </p:sp>
    </p:spTree>
    <p:extLst>
      <p:ext uri="{BB962C8B-B14F-4D97-AF65-F5344CB8AC3E}">
        <p14:creationId xmlns:p14="http://schemas.microsoft.com/office/powerpoint/2010/main" val="4176246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B2D3C-964E-92F1-1CBC-FBBA47FC17B9}"/>
              </a:ext>
            </a:extLst>
          </p:cNvPr>
          <p:cNvSpPr>
            <a:spLocks noGrp="1"/>
          </p:cNvSpPr>
          <p:nvPr>
            <p:ph type="title"/>
          </p:nvPr>
        </p:nvSpPr>
        <p:spPr/>
        <p:txBody>
          <a:bodyPr/>
          <a:lstStyle/>
          <a:p>
            <a:r>
              <a:rPr lang="en-US" dirty="0"/>
              <a:t>GOLDEN RULES OF OBJECTIVE SETTING</a:t>
            </a:r>
          </a:p>
        </p:txBody>
      </p:sp>
      <p:sp>
        <p:nvSpPr>
          <p:cNvPr id="3" name="Content Placeholder 2">
            <a:extLst>
              <a:ext uri="{FF2B5EF4-FFF2-40B4-BE49-F238E27FC236}">
                <a16:creationId xmlns:a16="http://schemas.microsoft.com/office/drawing/2014/main" id="{5E5ED019-DE5B-25CB-A772-302689EA3FA9}"/>
              </a:ext>
            </a:extLst>
          </p:cNvPr>
          <p:cNvSpPr>
            <a:spLocks noGrp="1"/>
          </p:cNvSpPr>
          <p:nvPr>
            <p:ph idx="1"/>
          </p:nvPr>
        </p:nvSpPr>
        <p:spPr/>
        <p:txBody>
          <a:bodyPr>
            <a:normAutofit fontScale="70000" lnSpcReduction="20000"/>
          </a:bodyPr>
          <a:lstStyle/>
          <a:p>
            <a:r>
              <a:rPr lang="en-US" b="1" dirty="0"/>
              <a:t>Quantify as much as possible. </a:t>
            </a:r>
            <a:r>
              <a:rPr lang="en-US" dirty="0"/>
              <a:t>Not all objectives are precisely quantifiable, but most are. If the aim is to contact particular audience groups say how many. Quantifying objectives makes evaluation much easier. Furthermore, make sure that what is being quantifying is important and worthwhile. As Albert Einstein said, ‘Not everything that counts can be counted, not everything that is counted counts’. </a:t>
            </a:r>
          </a:p>
          <a:p>
            <a:r>
              <a:rPr lang="en-US" b="1" dirty="0"/>
              <a:t>Work to a timescale. </a:t>
            </a:r>
            <a:r>
              <a:rPr lang="en-US" dirty="0"/>
              <a:t>Know when delivery is required then work can be placed or help brought in as needed. Be explicit about delivery dates. </a:t>
            </a:r>
          </a:p>
          <a:p>
            <a:r>
              <a:rPr lang="en-US" b="1" dirty="0"/>
              <a:t>Work within budget. </a:t>
            </a:r>
            <a:r>
              <a:rPr lang="en-US" dirty="0"/>
              <a:t>A good planner and manager knows exactly how much things will cost, and will design objectives with that in mind. Penetration of a particular public by 100 per cent may not be achievable within budget. </a:t>
            </a:r>
          </a:p>
          <a:p>
            <a:r>
              <a:rPr lang="en-US" b="1" dirty="0"/>
              <a:t>Work to a priority list. </a:t>
            </a:r>
            <a:r>
              <a:rPr lang="en-US" dirty="0"/>
              <a:t>Prioritizing objectives enables planners to see where the major effort is to be focused. Have enough to achieve the aim, but more than that is unnecessary and inefficient.</a:t>
            </a:r>
          </a:p>
        </p:txBody>
      </p:sp>
    </p:spTree>
    <p:extLst>
      <p:ext uri="{BB962C8B-B14F-4D97-AF65-F5344CB8AC3E}">
        <p14:creationId xmlns:p14="http://schemas.microsoft.com/office/powerpoint/2010/main" val="2326671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645B-20A8-651B-E382-CE14C8B17BA2}"/>
              </a:ext>
            </a:extLst>
          </p:cNvPr>
          <p:cNvSpPr>
            <a:spLocks noGrp="1"/>
          </p:cNvSpPr>
          <p:nvPr>
            <p:ph type="title"/>
          </p:nvPr>
        </p:nvSpPr>
        <p:spPr/>
        <p:txBody>
          <a:bodyPr/>
          <a:lstStyle/>
          <a:p>
            <a:r>
              <a:rPr lang="en-US" dirty="0"/>
              <a:t>SMART</a:t>
            </a:r>
          </a:p>
        </p:txBody>
      </p:sp>
      <p:sp>
        <p:nvSpPr>
          <p:cNvPr id="3" name="Content Placeholder 2">
            <a:extLst>
              <a:ext uri="{FF2B5EF4-FFF2-40B4-BE49-F238E27FC236}">
                <a16:creationId xmlns:a16="http://schemas.microsoft.com/office/drawing/2014/main" id="{85604581-02B8-B61D-9892-0C2E2F215088}"/>
              </a:ext>
            </a:extLst>
          </p:cNvPr>
          <p:cNvSpPr>
            <a:spLocks noGrp="1"/>
          </p:cNvSpPr>
          <p:nvPr>
            <p:ph idx="1"/>
          </p:nvPr>
        </p:nvSpPr>
        <p:spPr/>
        <p:txBody>
          <a:bodyPr/>
          <a:lstStyle/>
          <a:p>
            <a:r>
              <a:rPr lang="en-US" dirty="0"/>
              <a:t>SMART acronym for objectives</a:t>
            </a:r>
            <a:r>
              <a:rPr lang="en-US"/>
              <a:t>: Specific, </a:t>
            </a:r>
            <a:r>
              <a:rPr lang="en-US" dirty="0"/>
              <a:t>Measurable</a:t>
            </a:r>
            <a:r>
              <a:rPr lang="en-US"/>
              <a:t>, Achievable, </a:t>
            </a:r>
            <a:r>
              <a:rPr lang="en-US" dirty="0"/>
              <a:t>Realistic and Timebound.</a:t>
            </a:r>
          </a:p>
        </p:txBody>
      </p:sp>
    </p:spTree>
    <p:extLst>
      <p:ext uri="{BB962C8B-B14F-4D97-AF65-F5344CB8AC3E}">
        <p14:creationId xmlns:p14="http://schemas.microsoft.com/office/powerpoint/2010/main" val="31356323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BE191-741E-ACC1-C020-E04701D1481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AA6FEE6-4D53-98A1-1A8B-6A26F37A3619}"/>
              </a:ext>
            </a:extLst>
          </p:cNvPr>
          <p:cNvSpPr>
            <a:spLocks noGrp="1"/>
          </p:cNvSpPr>
          <p:nvPr>
            <p:ph idx="1"/>
          </p:nvPr>
        </p:nvSpPr>
        <p:spPr/>
        <p:txBody>
          <a:bodyPr>
            <a:normAutofit fontScale="85000" lnSpcReduction="20000"/>
          </a:bodyPr>
          <a:lstStyle/>
          <a:p>
            <a:r>
              <a:rPr lang="en-US" dirty="0"/>
              <a:t>Examples of workable objectives are as follows: Corporate: Inform 10 targeted investors of reasons for management buyout before the AGM. (awareness level) </a:t>
            </a:r>
          </a:p>
          <a:p>
            <a:r>
              <a:rPr lang="en-US" dirty="0"/>
              <a:t>Trade: Ensure 50 top dealers attend annual dealers’ conference. (</a:t>
            </a:r>
            <a:r>
              <a:rPr lang="en-US" dirty="0" err="1"/>
              <a:t>behaviour</a:t>
            </a:r>
            <a:r>
              <a:rPr lang="en-US" dirty="0"/>
              <a:t> level) </a:t>
            </a:r>
          </a:p>
          <a:p>
            <a:r>
              <a:rPr lang="en-US" dirty="0"/>
              <a:t>Consumer: Increase levered editorial coverage of service by 20 per cent over 18 months. (process objective, purpose is to increase sales – a </a:t>
            </a:r>
            <a:r>
              <a:rPr lang="en-US" dirty="0" err="1"/>
              <a:t>behaviour</a:t>
            </a:r>
            <a:r>
              <a:rPr lang="en-US" dirty="0"/>
              <a:t>-level objective)</a:t>
            </a:r>
          </a:p>
          <a:p>
            <a:r>
              <a:rPr lang="en-US" dirty="0"/>
              <a:t> Employees: Maximize branch acceptance of corporate clothing by December. (90 per cent is target for acceptance) (</a:t>
            </a:r>
            <a:r>
              <a:rPr lang="en-US" dirty="0" err="1"/>
              <a:t>behaviour</a:t>
            </a:r>
            <a:r>
              <a:rPr lang="en-US" dirty="0"/>
              <a:t> level) </a:t>
            </a:r>
          </a:p>
          <a:p>
            <a:r>
              <a:rPr lang="en-US" dirty="0"/>
              <a:t>Community: Increase support for accepting new waste recycling scheme by 10 per cent in 12 months. (attitudinal, leading in future to </a:t>
            </a:r>
            <a:r>
              <a:rPr lang="en-US" dirty="0" err="1"/>
              <a:t>behavioural</a:t>
            </a:r>
            <a:r>
              <a:rPr lang="en-US" dirty="0"/>
              <a:t> level)</a:t>
            </a:r>
          </a:p>
        </p:txBody>
      </p:sp>
    </p:spTree>
    <p:extLst>
      <p:ext uri="{BB962C8B-B14F-4D97-AF65-F5344CB8AC3E}">
        <p14:creationId xmlns:p14="http://schemas.microsoft.com/office/powerpoint/2010/main" val="3934180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A162A-07AC-F4FE-84B2-36495C37F2DE}"/>
              </a:ext>
            </a:extLst>
          </p:cNvPr>
          <p:cNvSpPr>
            <a:spLocks noGrp="1"/>
          </p:cNvSpPr>
          <p:nvPr>
            <p:ph type="title"/>
          </p:nvPr>
        </p:nvSpPr>
        <p:spPr/>
        <p:txBody>
          <a:bodyPr/>
          <a:lstStyle/>
          <a:p>
            <a:r>
              <a:rPr lang="en-US" dirty="0"/>
              <a:t>CONSTRAINTS ON AIMS AND OBJECTIVES</a:t>
            </a:r>
          </a:p>
        </p:txBody>
      </p:sp>
      <p:sp>
        <p:nvSpPr>
          <p:cNvPr id="3" name="Content Placeholder 2">
            <a:extLst>
              <a:ext uri="{FF2B5EF4-FFF2-40B4-BE49-F238E27FC236}">
                <a16:creationId xmlns:a16="http://schemas.microsoft.com/office/drawing/2014/main" id="{035B2A53-0A58-2248-F17D-2A51FEB45FB0}"/>
              </a:ext>
            </a:extLst>
          </p:cNvPr>
          <p:cNvSpPr>
            <a:spLocks noGrp="1"/>
          </p:cNvSpPr>
          <p:nvPr>
            <p:ph idx="1"/>
          </p:nvPr>
        </p:nvSpPr>
        <p:spPr/>
        <p:txBody>
          <a:bodyPr>
            <a:normAutofit fontScale="85000" lnSpcReduction="10000"/>
          </a:bodyPr>
          <a:lstStyle/>
          <a:p>
            <a:pPr marL="0" indent="0">
              <a:buNone/>
            </a:pPr>
            <a:r>
              <a:rPr lang="en-US" dirty="0"/>
              <a:t>Internal constraints</a:t>
            </a:r>
          </a:p>
          <a:p>
            <a:r>
              <a:rPr lang="en-US" dirty="0"/>
              <a:t>Who should do the job? The capabilities of the people assigned to the task need careful assessment. Are they able to carry it out? If not, will this mean that the demands of the task will have to be limited? Alternatively, is it possible to enlist the help of other people such as a public relations consultancy? Are there enough people for the task? Again can extra hands be drafted in or will the scope of the task need to be reduced?</a:t>
            </a:r>
          </a:p>
          <a:p>
            <a:r>
              <a:rPr lang="en-US" dirty="0"/>
              <a:t>How much will it cost? No one has an open-ended budget so what are the effects on a prioritized </a:t>
            </a:r>
            <a:r>
              <a:rPr lang="en-US" dirty="0" err="1"/>
              <a:t>programme</a:t>
            </a:r>
            <a:r>
              <a:rPr lang="en-US" dirty="0"/>
              <a:t> of any budgetary constraints? What can be left out if necessary or for what should a case for additional resources be made?</a:t>
            </a:r>
          </a:p>
        </p:txBody>
      </p:sp>
    </p:spTree>
    <p:extLst>
      <p:ext uri="{BB962C8B-B14F-4D97-AF65-F5344CB8AC3E}">
        <p14:creationId xmlns:p14="http://schemas.microsoft.com/office/powerpoint/2010/main" val="2039007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D46C5-86D2-27A9-6010-B83BD9A743C9}"/>
              </a:ext>
            </a:extLst>
          </p:cNvPr>
          <p:cNvSpPr>
            <a:spLocks noGrp="1"/>
          </p:cNvSpPr>
          <p:nvPr>
            <p:ph type="title"/>
          </p:nvPr>
        </p:nvSpPr>
        <p:spPr/>
        <p:txBody>
          <a:bodyPr/>
          <a:lstStyle/>
          <a:p>
            <a:r>
              <a:rPr lang="en-US" dirty="0"/>
              <a:t>Internal constrains</a:t>
            </a:r>
          </a:p>
        </p:txBody>
      </p:sp>
      <p:sp>
        <p:nvSpPr>
          <p:cNvPr id="3" name="Content Placeholder 2">
            <a:extLst>
              <a:ext uri="{FF2B5EF4-FFF2-40B4-BE49-F238E27FC236}">
                <a16:creationId xmlns:a16="http://schemas.microsoft.com/office/drawing/2014/main" id="{713E8249-D738-280E-47B3-A697A7999E79}"/>
              </a:ext>
            </a:extLst>
          </p:cNvPr>
          <p:cNvSpPr>
            <a:spLocks noGrp="1"/>
          </p:cNvSpPr>
          <p:nvPr>
            <p:ph idx="1"/>
          </p:nvPr>
        </p:nvSpPr>
        <p:spPr/>
        <p:txBody>
          <a:bodyPr>
            <a:normAutofit fontScale="92500" lnSpcReduction="20000"/>
          </a:bodyPr>
          <a:lstStyle/>
          <a:p>
            <a:r>
              <a:rPr lang="en-US" dirty="0"/>
              <a:t>When does it need to happen? Sometimes an internal timetable will require that the public relations task has to be carried out at a certain time, for example, the announcement of a major company restructure or the introduction of a new process. </a:t>
            </a:r>
          </a:p>
          <a:p>
            <a:r>
              <a:rPr lang="en-US" dirty="0"/>
              <a:t>Who makes the decisions? Are the public relations professionals able to decide on the appropriate courses of action or is the power elsewhere, such as with a marketing director? </a:t>
            </a:r>
          </a:p>
          <a:p>
            <a:r>
              <a:rPr lang="en-US" dirty="0"/>
              <a:t>Is the support in place? Is there the right administrative back-up and physical resources such as IT support and video production, to support the </a:t>
            </a:r>
            <a:r>
              <a:rPr lang="en-US" dirty="0" err="1"/>
              <a:t>programme</a:t>
            </a:r>
            <a:r>
              <a:rPr lang="en-US" dirty="0"/>
              <a:t>?</a:t>
            </a:r>
          </a:p>
        </p:txBody>
      </p:sp>
    </p:spTree>
    <p:extLst>
      <p:ext uri="{BB962C8B-B14F-4D97-AF65-F5344CB8AC3E}">
        <p14:creationId xmlns:p14="http://schemas.microsoft.com/office/powerpoint/2010/main" val="14630025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D33D-3DB0-2246-3753-F8AA43E22F5A}"/>
              </a:ext>
            </a:extLst>
          </p:cNvPr>
          <p:cNvSpPr>
            <a:spLocks noGrp="1"/>
          </p:cNvSpPr>
          <p:nvPr>
            <p:ph type="title"/>
          </p:nvPr>
        </p:nvSpPr>
        <p:spPr/>
        <p:txBody>
          <a:bodyPr/>
          <a:lstStyle/>
          <a:p>
            <a:r>
              <a:rPr lang="en-US" dirty="0"/>
              <a:t>External constraints</a:t>
            </a:r>
          </a:p>
        </p:txBody>
      </p:sp>
      <p:sp>
        <p:nvSpPr>
          <p:cNvPr id="3" name="Content Placeholder 2">
            <a:extLst>
              <a:ext uri="{FF2B5EF4-FFF2-40B4-BE49-F238E27FC236}">
                <a16:creationId xmlns:a16="http://schemas.microsoft.com/office/drawing/2014/main" id="{8321CD31-DB6D-29E0-6B11-42B625CDC647}"/>
              </a:ext>
            </a:extLst>
          </p:cNvPr>
          <p:cNvSpPr>
            <a:spLocks noGrp="1"/>
          </p:cNvSpPr>
          <p:nvPr>
            <p:ph idx="1"/>
          </p:nvPr>
        </p:nvSpPr>
        <p:spPr/>
        <p:txBody>
          <a:bodyPr>
            <a:normAutofit fontScale="85000" lnSpcReduction="20000"/>
          </a:bodyPr>
          <a:lstStyle/>
          <a:p>
            <a:r>
              <a:rPr lang="en-US" dirty="0"/>
              <a:t>Who is the </a:t>
            </a:r>
            <a:r>
              <a:rPr lang="en-US" dirty="0" err="1"/>
              <a:t>programme</a:t>
            </a:r>
            <a:r>
              <a:rPr lang="en-US" dirty="0"/>
              <a:t> trying to reach? What is the range of publics or audiences? How many are there? What is their geographical spread? What are their preferred media? What about their socio-economic grouping? </a:t>
            </a:r>
          </a:p>
          <a:p>
            <a:r>
              <a:rPr lang="en-US" dirty="0"/>
              <a:t>What are the socio-cultural differences? What are the different media conventions in the various countries being operating in? What social and cultural differences and protocols have to be observed? </a:t>
            </a:r>
          </a:p>
          <a:p>
            <a:r>
              <a:rPr lang="en-US" dirty="0"/>
              <a:t>What infrastructure support is there? What facilities such as mobile phone network coverage or access to computers are available? </a:t>
            </a:r>
          </a:p>
          <a:p>
            <a:r>
              <a:rPr lang="en-US" dirty="0"/>
              <a:t>Time frames? Are there certain calendar dates such as New Year or a national holidays that have to be met? What about other key events such as the Grand Prix or the Ideal Home Exhibition?</a:t>
            </a:r>
          </a:p>
        </p:txBody>
      </p:sp>
    </p:spTree>
    <p:extLst>
      <p:ext uri="{BB962C8B-B14F-4D97-AF65-F5344CB8AC3E}">
        <p14:creationId xmlns:p14="http://schemas.microsoft.com/office/powerpoint/2010/main" val="107728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C52F-0BEC-F439-4FE2-C1FD8F367110}"/>
              </a:ext>
            </a:extLst>
          </p:cNvPr>
          <p:cNvSpPr>
            <a:spLocks noGrp="1"/>
          </p:cNvSpPr>
          <p:nvPr>
            <p:ph type="title"/>
          </p:nvPr>
        </p:nvSpPr>
        <p:spPr/>
        <p:txBody>
          <a:bodyPr/>
          <a:lstStyle/>
          <a:p>
            <a:r>
              <a:rPr lang="en-US" dirty="0"/>
              <a:t>How are attitudes formed?</a:t>
            </a:r>
          </a:p>
        </p:txBody>
      </p:sp>
      <p:sp>
        <p:nvSpPr>
          <p:cNvPr id="3" name="Content Placeholder 2">
            <a:extLst>
              <a:ext uri="{FF2B5EF4-FFF2-40B4-BE49-F238E27FC236}">
                <a16:creationId xmlns:a16="http://schemas.microsoft.com/office/drawing/2014/main" id="{62E3831E-E9E0-72C0-7EC0-E73A846E84D8}"/>
              </a:ext>
            </a:extLst>
          </p:cNvPr>
          <p:cNvSpPr>
            <a:spLocks noGrp="1"/>
          </p:cNvSpPr>
          <p:nvPr>
            <p:ph idx="1"/>
          </p:nvPr>
        </p:nvSpPr>
        <p:spPr/>
        <p:txBody>
          <a:bodyPr>
            <a:normAutofit lnSpcReduction="10000"/>
          </a:bodyPr>
          <a:lstStyle/>
          <a:p>
            <a:r>
              <a:rPr lang="en-US" b="1" dirty="0"/>
              <a:t>First-hand knowledge </a:t>
            </a:r>
            <a:r>
              <a:rPr lang="en-US" dirty="0"/>
              <a:t>is a very powerful attitude former. If a car is bought from a certain garage and the car itself, the sales and after-sales service has been excellent, then the purchaser will have a </a:t>
            </a:r>
            <a:r>
              <a:rPr lang="en-US" dirty="0" err="1"/>
              <a:t>favourable</a:t>
            </a:r>
            <a:r>
              <a:rPr lang="en-US" dirty="0"/>
              <a:t> attitude towards it.</a:t>
            </a:r>
          </a:p>
          <a:p>
            <a:r>
              <a:rPr lang="en-US" b="1" dirty="0"/>
              <a:t>Second-hand knowledge </a:t>
            </a:r>
            <a:r>
              <a:rPr lang="en-US" dirty="0"/>
              <a:t>is also a strong influence, particularly if gained from a friend, trusted colleague or an authority of some kind. If an individual hears from a friend about a certain country that knowledge, coupled with good ratings on a consumer website and a good brochure, may persuade us to holiday there.</a:t>
            </a:r>
          </a:p>
        </p:txBody>
      </p:sp>
    </p:spTree>
    <p:extLst>
      <p:ext uri="{BB962C8B-B14F-4D97-AF65-F5344CB8AC3E}">
        <p14:creationId xmlns:p14="http://schemas.microsoft.com/office/powerpoint/2010/main" val="1887688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4AB-453B-ADE2-D549-3844B99EB027}"/>
              </a:ext>
            </a:extLst>
          </p:cNvPr>
          <p:cNvSpPr>
            <a:spLocks noGrp="1"/>
          </p:cNvSpPr>
          <p:nvPr>
            <p:ph type="title"/>
          </p:nvPr>
        </p:nvSpPr>
        <p:spPr/>
        <p:txBody>
          <a:bodyPr/>
          <a:lstStyle/>
          <a:p>
            <a:r>
              <a:rPr lang="en-US" dirty="0"/>
              <a:t>DIFFERENT LEVELS OF AIMS AND OBJECTIVES</a:t>
            </a:r>
          </a:p>
        </p:txBody>
      </p:sp>
      <p:graphicFrame>
        <p:nvGraphicFramePr>
          <p:cNvPr id="4" name="Table 4">
            <a:extLst>
              <a:ext uri="{FF2B5EF4-FFF2-40B4-BE49-F238E27FC236}">
                <a16:creationId xmlns:a16="http://schemas.microsoft.com/office/drawing/2014/main" id="{5F773D78-4343-B5C4-A220-6B1A2BB6E2E9}"/>
              </a:ext>
            </a:extLst>
          </p:cNvPr>
          <p:cNvGraphicFramePr>
            <a:graphicFrameLocks noGrp="1"/>
          </p:cNvGraphicFramePr>
          <p:nvPr>
            <p:ph idx="1"/>
            <p:extLst>
              <p:ext uri="{D42A27DB-BD31-4B8C-83A1-F6EECF244321}">
                <p14:modId xmlns:p14="http://schemas.microsoft.com/office/powerpoint/2010/main" val="1407222260"/>
              </p:ext>
            </p:extLst>
          </p:nvPr>
        </p:nvGraphicFramePr>
        <p:xfrm>
          <a:off x="404813" y="1841500"/>
          <a:ext cx="8623299" cy="3854452"/>
        </p:xfrm>
        <a:graphic>
          <a:graphicData uri="http://schemas.openxmlformats.org/drawingml/2006/table">
            <a:tbl>
              <a:tblPr firstRow="1" bandRow="1">
                <a:tableStyleId>{5C22544A-7EE6-4342-B048-85BDC9FD1C3A}</a:tableStyleId>
              </a:tblPr>
              <a:tblGrid>
                <a:gridCol w="2874433">
                  <a:extLst>
                    <a:ext uri="{9D8B030D-6E8A-4147-A177-3AD203B41FA5}">
                      <a16:colId xmlns:a16="http://schemas.microsoft.com/office/drawing/2014/main" val="1572580100"/>
                    </a:ext>
                  </a:extLst>
                </a:gridCol>
                <a:gridCol w="2874433">
                  <a:extLst>
                    <a:ext uri="{9D8B030D-6E8A-4147-A177-3AD203B41FA5}">
                      <a16:colId xmlns:a16="http://schemas.microsoft.com/office/drawing/2014/main" val="4213000640"/>
                    </a:ext>
                  </a:extLst>
                </a:gridCol>
                <a:gridCol w="2874433">
                  <a:extLst>
                    <a:ext uri="{9D8B030D-6E8A-4147-A177-3AD203B41FA5}">
                      <a16:colId xmlns:a16="http://schemas.microsoft.com/office/drawing/2014/main" val="468958628"/>
                    </a:ext>
                  </a:extLst>
                </a:gridCol>
              </a:tblGrid>
              <a:tr h="963613">
                <a:tc>
                  <a:txBody>
                    <a:bodyPr/>
                    <a:lstStyle/>
                    <a:p>
                      <a:r>
                        <a:rPr lang="en-US" dirty="0"/>
                        <a:t>Issues</a:t>
                      </a:r>
                    </a:p>
                  </a:txBody>
                  <a:tcPr/>
                </a:tc>
                <a:tc>
                  <a:txBody>
                    <a:bodyPr/>
                    <a:lstStyle/>
                    <a:p>
                      <a:r>
                        <a:rPr lang="en-US" dirty="0"/>
                        <a:t>Aims</a:t>
                      </a:r>
                    </a:p>
                  </a:txBody>
                  <a:tcPr/>
                </a:tc>
                <a:tc>
                  <a:txBody>
                    <a:bodyPr/>
                    <a:lstStyle/>
                    <a:p>
                      <a:r>
                        <a:rPr lang="en-US" dirty="0"/>
                        <a:t>Objectives</a:t>
                      </a:r>
                    </a:p>
                  </a:txBody>
                  <a:tcPr/>
                </a:tc>
                <a:extLst>
                  <a:ext uri="{0D108BD9-81ED-4DB2-BD59-A6C34878D82A}">
                    <a16:rowId xmlns:a16="http://schemas.microsoft.com/office/drawing/2014/main" val="3112220113"/>
                  </a:ext>
                </a:extLst>
              </a:tr>
              <a:tr h="963613">
                <a:tc>
                  <a:txBody>
                    <a:bodyPr/>
                    <a:lstStyle/>
                    <a:p>
                      <a:r>
                        <a:rPr lang="en-US" dirty="0"/>
                        <a:t>Company seen as old-fashioned (management)</a:t>
                      </a:r>
                    </a:p>
                  </a:txBody>
                  <a:tcPr/>
                </a:tc>
                <a:tc>
                  <a:txBody>
                    <a:bodyPr/>
                    <a:lstStyle/>
                    <a:p>
                      <a:r>
                        <a:rPr lang="en-US" dirty="0"/>
                        <a:t>Position as company that is innovative</a:t>
                      </a:r>
                    </a:p>
                  </a:txBody>
                  <a:tcPr/>
                </a:tc>
                <a:tc>
                  <a:txBody>
                    <a:bodyPr/>
                    <a:lstStyle/>
                    <a:p>
                      <a:r>
                        <a:rPr lang="en-US" dirty="0"/>
                        <a:t>Promote product as an exemplar of innovation</a:t>
                      </a:r>
                    </a:p>
                  </a:txBody>
                  <a:tcPr/>
                </a:tc>
                <a:extLst>
                  <a:ext uri="{0D108BD9-81ED-4DB2-BD59-A6C34878D82A}">
                    <a16:rowId xmlns:a16="http://schemas.microsoft.com/office/drawing/2014/main" val="1739012353"/>
                  </a:ext>
                </a:extLst>
              </a:tr>
              <a:tr h="963613">
                <a:tc>
                  <a:txBody>
                    <a:bodyPr/>
                    <a:lstStyle/>
                    <a:p>
                      <a:r>
                        <a:rPr lang="en-US" dirty="0"/>
                        <a:t>Company not seen as contributor to local communities (societal)</a:t>
                      </a:r>
                    </a:p>
                  </a:txBody>
                  <a:tcPr/>
                </a:tc>
                <a:tc>
                  <a:txBody>
                    <a:bodyPr/>
                    <a:lstStyle/>
                    <a:p>
                      <a:r>
                        <a:rPr lang="en-US" dirty="0"/>
                        <a:t>Position as company that takes public responsibility seriously</a:t>
                      </a:r>
                    </a:p>
                  </a:txBody>
                  <a:tcPr/>
                </a:tc>
                <a:tc>
                  <a:txBody>
                    <a:bodyPr/>
                    <a:lstStyle/>
                    <a:p>
                      <a:r>
                        <a:rPr lang="en-US" dirty="0"/>
                        <a:t>Promote company sponsored recycling scheme in community</a:t>
                      </a:r>
                    </a:p>
                  </a:txBody>
                  <a:tcPr/>
                </a:tc>
                <a:extLst>
                  <a:ext uri="{0D108BD9-81ED-4DB2-BD59-A6C34878D82A}">
                    <a16:rowId xmlns:a16="http://schemas.microsoft.com/office/drawing/2014/main" val="2026733832"/>
                  </a:ext>
                </a:extLst>
              </a:tr>
              <a:tr h="963613">
                <a:tc>
                  <a:txBody>
                    <a:bodyPr/>
                    <a:lstStyle/>
                    <a:p>
                      <a:r>
                        <a:rPr lang="en-US" dirty="0"/>
                        <a:t>Company to contribute to be seen as caring employer (employees)</a:t>
                      </a:r>
                    </a:p>
                  </a:txBody>
                  <a:tcPr/>
                </a:tc>
                <a:tc>
                  <a:txBody>
                    <a:bodyPr/>
                    <a:lstStyle/>
                    <a:p>
                      <a:r>
                        <a:rPr lang="en-US" dirty="0"/>
                        <a:t>Demonstrate company’s ongoing commitment to employees</a:t>
                      </a:r>
                    </a:p>
                  </a:txBody>
                  <a:tcPr/>
                </a:tc>
                <a:tc>
                  <a:txBody>
                    <a:bodyPr/>
                    <a:lstStyle/>
                    <a:p>
                      <a:r>
                        <a:rPr lang="en-US" dirty="0"/>
                        <a:t>Promote well being scheme</a:t>
                      </a:r>
                    </a:p>
                  </a:txBody>
                  <a:tcPr/>
                </a:tc>
                <a:extLst>
                  <a:ext uri="{0D108BD9-81ED-4DB2-BD59-A6C34878D82A}">
                    <a16:rowId xmlns:a16="http://schemas.microsoft.com/office/drawing/2014/main" val="556296669"/>
                  </a:ext>
                </a:extLst>
              </a:tr>
            </a:tbl>
          </a:graphicData>
        </a:graphic>
      </p:graphicFrame>
    </p:spTree>
    <p:extLst>
      <p:ext uri="{BB962C8B-B14F-4D97-AF65-F5344CB8AC3E}">
        <p14:creationId xmlns:p14="http://schemas.microsoft.com/office/powerpoint/2010/main" val="647671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9DC55-B9E8-12E4-6A73-571EA76CE872}"/>
              </a:ext>
            </a:extLst>
          </p:cNvPr>
          <p:cNvSpPr>
            <a:spLocks noGrp="1"/>
          </p:cNvSpPr>
          <p:nvPr>
            <p:ph type="title"/>
          </p:nvPr>
        </p:nvSpPr>
        <p:spPr/>
        <p:txBody>
          <a:bodyPr/>
          <a:lstStyle/>
          <a:p>
            <a:r>
              <a:rPr lang="en-US" dirty="0"/>
              <a:t>Key notes</a:t>
            </a:r>
          </a:p>
        </p:txBody>
      </p:sp>
      <p:sp>
        <p:nvSpPr>
          <p:cNvPr id="3" name="Content Placeholder 2">
            <a:extLst>
              <a:ext uri="{FF2B5EF4-FFF2-40B4-BE49-F238E27FC236}">
                <a16:creationId xmlns:a16="http://schemas.microsoft.com/office/drawing/2014/main" id="{B62D8DA6-37F5-8B7A-6608-07BFA02E125E}"/>
              </a:ext>
            </a:extLst>
          </p:cNvPr>
          <p:cNvSpPr>
            <a:spLocks noGrp="1"/>
          </p:cNvSpPr>
          <p:nvPr>
            <p:ph idx="1"/>
          </p:nvPr>
        </p:nvSpPr>
        <p:spPr/>
        <p:txBody>
          <a:bodyPr/>
          <a:lstStyle/>
          <a:p>
            <a:r>
              <a:rPr lang="en-US" dirty="0"/>
              <a:t>The setting of good, realistic aims and objectives is fundamental to the success of public relations plans.</a:t>
            </a:r>
          </a:p>
          <a:p>
            <a:r>
              <a:rPr lang="en-US" dirty="0"/>
              <a:t>The temptation to over-promise must be resisted.</a:t>
            </a:r>
          </a:p>
          <a:p>
            <a:r>
              <a:rPr lang="en-US" dirty="0" err="1"/>
              <a:t>Programmes</a:t>
            </a:r>
            <a:r>
              <a:rPr lang="en-US" dirty="0"/>
              <a:t> that aim to produce radical shifts in attitude and </a:t>
            </a:r>
            <a:r>
              <a:rPr lang="en-US" dirty="0" err="1"/>
              <a:t>behaviour</a:t>
            </a:r>
            <a:r>
              <a:rPr lang="en-US" dirty="0"/>
              <a:t> usually take a great deal of time and are bound initially to meet with a limited amount of success.</a:t>
            </a:r>
          </a:p>
        </p:txBody>
      </p:sp>
    </p:spTree>
    <p:extLst>
      <p:ext uri="{BB962C8B-B14F-4D97-AF65-F5344CB8AC3E}">
        <p14:creationId xmlns:p14="http://schemas.microsoft.com/office/powerpoint/2010/main" val="5230644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638B-F669-B085-7A41-CD9970A0FE5A}"/>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Key notes</a:t>
            </a:r>
            <a:endParaRPr lang="en-US" dirty="0"/>
          </a:p>
        </p:txBody>
      </p:sp>
      <p:sp>
        <p:nvSpPr>
          <p:cNvPr id="3" name="Content Placeholder 2">
            <a:extLst>
              <a:ext uri="{FF2B5EF4-FFF2-40B4-BE49-F238E27FC236}">
                <a16:creationId xmlns:a16="http://schemas.microsoft.com/office/drawing/2014/main" id="{B84FB663-05C5-A25C-2BF2-3D810A180CD2}"/>
              </a:ext>
            </a:extLst>
          </p:cNvPr>
          <p:cNvSpPr>
            <a:spLocks noGrp="1"/>
          </p:cNvSpPr>
          <p:nvPr>
            <p:ph idx="1"/>
          </p:nvPr>
        </p:nvSpPr>
        <p:spPr/>
        <p:txBody>
          <a:bodyPr>
            <a:normAutofit fontScale="92500"/>
          </a:bodyPr>
          <a:lstStyle/>
          <a:p>
            <a:r>
              <a:rPr lang="en-US" dirty="0"/>
              <a:t>There are, of course, exceptions that break the rule, and these are often triggered by a crisis or the creation of a ‘hot issue’ that is fulfilled by media.</a:t>
            </a:r>
          </a:p>
          <a:p>
            <a:r>
              <a:rPr lang="en-US" dirty="0"/>
              <a:t>The most successful </a:t>
            </a:r>
            <a:r>
              <a:rPr lang="en-US" dirty="0" err="1"/>
              <a:t>programmes</a:t>
            </a:r>
            <a:r>
              <a:rPr lang="en-US" dirty="0"/>
              <a:t> start from the point of where the publics are, and attempt to make incremental shifts which, over a period of time, can be seen to have made considerable progress.</a:t>
            </a:r>
          </a:p>
          <a:p>
            <a:r>
              <a:rPr lang="en-US" dirty="0"/>
              <a:t> The reputations of the best companies have taken considerable time to build. Public relations activity is to do with building reputations, too, and that is a slow and painstaking business.</a:t>
            </a:r>
          </a:p>
        </p:txBody>
      </p:sp>
    </p:spTree>
    <p:extLst>
      <p:ext uri="{BB962C8B-B14F-4D97-AF65-F5344CB8AC3E}">
        <p14:creationId xmlns:p14="http://schemas.microsoft.com/office/powerpoint/2010/main" val="13349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47E6D-3324-4314-B82D-4B8961AE005A}"/>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How are attitudes formed?</a:t>
            </a:r>
            <a:endParaRPr lang="en-US" dirty="0"/>
          </a:p>
        </p:txBody>
      </p:sp>
      <p:sp>
        <p:nvSpPr>
          <p:cNvPr id="3" name="Content Placeholder 2">
            <a:extLst>
              <a:ext uri="{FF2B5EF4-FFF2-40B4-BE49-F238E27FC236}">
                <a16:creationId xmlns:a16="http://schemas.microsoft.com/office/drawing/2014/main" id="{255D192B-B01E-3C98-455D-55255748F9B7}"/>
              </a:ext>
            </a:extLst>
          </p:cNvPr>
          <p:cNvSpPr>
            <a:spLocks noGrp="1"/>
          </p:cNvSpPr>
          <p:nvPr>
            <p:ph idx="1"/>
          </p:nvPr>
        </p:nvSpPr>
        <p:spPr/>
        <p:txBody>
          <a:bodyPr>
            <a:normAutofit lnSpcReduction="10000"/>
          </a:bodyPr>
          <a:lstStyle/>
          <a:p>
            <a:r>
              <a:rPr lang="en-US" b="1" dirty="0"/>
              <a:t>The on-and off-line media </a:t>
            </a:r>
            <a:r>
              <a:rPr lang="en-US" dirty="0"/>
              <a:t>is a potent influence, particularly if a topic is one of heightened public interest such as the concern over standards in public life. Companies also communicate via other formal methods such as annual reports, websites and product literature. </a:t>
            </a:r>
          </a:p>
          <a:p>
            <a:r>
              <a:rPr lang="en-US" b="1" dirty="0"/>
              <a:t>Conditioning</a:t>
            </a:r>
            <a:r>
              <a:rPr lang="en-US" dirty="0"/>
              <a:t> influences the way people look at everything they come into contact with. How they have been brought up, their education, religious beliefs, political views, age, sex and social position are all part of the baggage people bring with them when thinking about any subject.</a:t>
            </a:r>
          </a:p>
        </p:txBody>
      </p:sp>
    </p:spTree>
    <p:extLst>
      <p:ext uri="{BB962C8B-B14F-4D97-AF65-F5344CB8AC3E}">
        <p14:creationId xmlns:p14="http://schemas.microsoft.com/office/powerpoint/2010/main" val="381406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33C40-1D55-1611-465E-251850C701AB}"/>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How are attitudes formed?</a:t>
            </a:r>
            <a:endParaRPr lang="en-US" dirty="0"/>
          </a:p>
        </p:txBody>
      </p:sp>
      <p:sp>
        <p:nvSpPr>
          <p:cNvPr id="3" name="Content Placeholder 2">
            <a:extLst>
              <a:ext uri="{FF2B5EF4-FFF2-40B4-BE49-F238E27FC236}">
                <a16:creationId xmlns:a16="http://schemas.microsoft.com/office/drawing/2014/main" id="{6DFD4795-54ED-508A-4929-F3021E8B78FA}"/>
              </a:ext>
            </a:extLst>
          </p:cNvPr>
          <p:cNvSpPr>
            <a:spLocks noGrp="1"/>
          </p:cNvSpPr>
          <p:nvPr>
            <p:ph idx="1"/>
          </p:nvPr>
        </p:nvSpPr>
        <p:spPr/>
        <p:txBody>
          <a:bodyPr/>
          <a:lstStyle/>
          <a:p>
            <a:r>
              <a:rPr lang="en-US" dirty="0"/>
              <a:t>Then there are </a:t>
            </a:r>
            <a:r>
              <a:rPr lang="en-US" b="1" dirty="0"/>
              <a:t>commonly held beliefs</a:t>
            </a:r>
            <a:r>
              <a:rPr lang="en-US" dirty="0"/>
              <a:t>. For example, people may believe, even though they may not own one or know anyone who does, that Aston Martins are superb cars or that Italian suits are especially well designed and made. </a:t>
            </a:r>
          </a:p>
          <a:p>
            <a:r>
              <a:rPr lang="en-US" b="1" dirty="0"/>
              <a:t>Facts</a:t>
            </a:r>
            <a:r>
              <a:rPr lang="en-US" dirty="0"/>
              <a:t> also affect attitudes. </a:t>
            </a:r>
          </a:p>
        </p:txBody>
      </p:sp>
    </p:spTree>
    <p:extLst>
      <p:ext uri="{BB962C8B-B14F-4D97-AF65-F5344CB8AC3E}">
        <p14:creationId xmlns:p14="http://schemas.microsoft.com/office/powerpoint/2010/main" val="307289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CBD5-23D4-2C97-CA27-013592ED34D2}"/>
              </a:ext>
            </a:extLst>
          </p:cNvPr>
          <p:cNvSpPr>
            <a:spLocks noGrp="1"/>
          </p:cNvSpPr>
          <p:nvPr>
            <p:ph type="title"/>
          </p:nvPr>
        </p:nvSpPr>
        <p:spPr/>
        <p:txBody>
          <a:bodyPr/>
          <a:lstStyle/>
          <a:p>
            <a:r>
              <a:rPr lang="en-US" dirty="0"/>
              <a:t>Communication model</a:t>
            </a:r>
          </a:p>
        </p:txBody>
      </p:sp>
      <p:pic>
        <p:nvPicPr>
          <p:cNvPr id="5" name="Content Placeholder 4">
            <a:extLst>
              <a:ext uri="{FF2B5EF4-FFF2-40B4-BE49-F238E27FC236}">
                <a16:creationId xmlns:a16="http://schemas.microsoft.com/office/drawing/2014/main" id="{A5301631-5B95-1E25-F417-6C02234E46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895475"/>
            <a:ext cx="6800850" cy="3829049"/>
          </a:xfrm>
        </p:spPr>
      </p:pic>
    </p:spTree>
    <p:extLst>
      <p:ext uri="{BB962C8B-B14F-4D97-AF65-F5344CB8AC3E}">
        <p14:creationId xmlns:p14="http://schemas.microsoft.com/office/powerpoint/2010/main" val="250138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6A6E-5652-66E8-39F1-AE16BF8D7685}"/>
              </a:ext>
            </a:extLst>
          </p:cNvPr>
          <p:cNvSpPr>
            <a:spLocks noGrp="1"/>
          </p:cNvSpPr>
          <p:nvPr>
            <p:ph type="title"/>
          </p:nvPr>
        </p:nvSpPr>
        <p:spPr/>
        <p:txBody>
          <a:bodyPr/>
          <a:lstStyle/>
          <a:p>
            <a:r>
              <a:rPr lang="en-US" dirty="0"/>
              <a:t>‘Convergence’ model</a:t>
            </a:r>
          </a:p>
        </p:txBody>
      </p:sp>
      <p:pic>
        <p:nvPicPr>
          <p:cNvPr id="9" name="Content Placeholder 8">
            <a:extLst>
              <a:ext uri="{FF2B5EF4-FFF2-40B4-BE49-F238E27FC236}">
                <a16:creationId xmlns:a16="http://schemas.microsoft.com/office/drawing/2014/main" id="{23C4C201-7D26-1AF3-0773-0B4E6F15BA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5875" y="1742939"/>
            <a:ext cx="6886575" cy="4038736"/>
          </a:xfrm>
        </p:spPr>
      </p:pic>
    </p:spTree>
    <p:extLst>
      <p:ext uri="{BB962C8B-B14F-4D97-AF65-F5344CB8AC3E}">
        <p14:creationId xmlns:p14="http://schemas.microsoft.com/office/powerpoint/2010/main" val="412729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564D7-255A-C38E-68D6-6BFDF1C9C66D}"/>
              </a:ext>
            </a:extLst>
          </p:cNvPr>
          <p:cNvSpPr>
            <a:spLocks noGrp="1"/>
          </p:cNvSpPr>
          <p:nvPr>
            <p:ph type="title"/>
          </p:nvPr>
        </p:nvSpPr>
        <p:spPr/>
        <p:txBody>
          <a:bodyPr/>
          <a:lstStyle/>
          <a:p>
            <a:r>
              <a:rPr lang="en-US" dirty="0"/>
              <a:t>Co-orientation model</a:t>
            </a:r>
          </a:p>
        </p:txBody>
      </p:sp>
      <p:pic>
        <p:nvPicPr>
          <p:cNvPr id="5" name="Content Placeholder 4">
            <a:extLst>
              <a:ext uri="{FF2B5EF4-FFF2-40B4-BE49-F238E27FC236}">
                <a16:creationId xmlns:a16="http://schemas.microsoft.com/office/drawing/2014/main" id="{B4496110-7298-EFF7-BA74-EEA5CD5754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4025" y="1809750"/>
            <a:ext cx="6648450" cy="3848100"/>
          </a:xfrm>
        </p:spPr>
      </p:pic>
    </p:spTree>
    <p:extLst>
      <p:ext uri="{BB962C8B-B14F-4D97-AF65-F5344CB8AC3E}">
        <p14:creationId xmlns:p14="http://schemas.microsoft.com/office/powerpoint/2010/main" val="3250551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46D4-C538-ECE7-E909-EF7CBF21BA9F}"/>
              </a:ext>
            </a:extLst>
          </p:cNvPr>
          <p:cNvSpPr>
            <a:spLocks noGrp="1"/>
          </p:cNvSpPr>
          <p:nvPr>
            <p:ph type="title"/>
          </p:nvPr>
        </p:nvSpPr>
        <p:spPr/>
        <p:txBody>
          <a:bodyPr>
            <a:normAutofit fontScale="90000"/>
          </a:bodyPr>
          <a:lstStyle/>
          <a:p>
            <a:r>
              <a:rPr lang="en-US" dirty="0"/>
              <a:t>Communicating with mass audiences or via the mass </a:t>
            </a:r>
            <a:br>
              <a:rPr lang="en-US" dirty="0"/>
            </a:br>
            <a:r>
              <a:rPr lang="en-US" dirty="0"/>
              <a:t>media</a:t>
            </a:r>
          </a:p>
        </p:txBody>
      </p:sp>
      <p:sp>
        <p:nvSpPr>
          <p:cNvPr id="3" name="Content Placeholder 2">
            <a:extLst>
              <a:ext uri="{FF2B5EF4-FFF2-40B4-BE49-F238E27FC236}">
                <a16:creationId xmlns:a16="http://schemas.microsoft.com/office/drawing/2014/main" id="{BF937EFE-2F4A-6B18-196C-CB402E21A621}"/>
              </a:ext>
            </a:extLst>
          </p:cNvPr>
          <p:cNvSpPr>
            <a:spLocks noGrp="1"/>
          </p:cNvSpPr>
          <p:nvPr>
            <p:ph idx="1"/>
          </p:nvPr>
        </p:nvSpPr>
        <p:spPr>
          <a:xfrm>
            <a:off x="404943" y="1841862"/>
            <a:ext cx="9301032" cy="4387352"/>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Sender      Message      Opinion leader     Mass Audience</a:t>
            </a:r>
          </a:p>
        </p:txBody>
      </p:sp>
      <p:cxnSp>
        <p:nvCxnSpPr>
          <p:cNvPr id="7" name="Straight Arrow Connector 6">
            <a:extLst>
              <a:ext uri="{FF2B5EF4-FFF2-40B4-BE49-F238E27FC236}">
                <a16:creationId xmlns:a16="http://schemas.microsoft.com/office/drawing/2014/main" id="{8C493345-C7F5-296D-626F-B21BD75F2976}"/>
              </a:ext>
            </a:extLst>
          </p:cNvPr>
          <p:cNvCxnSpPr/>
          <p:nvPr/>
        </p:nvCxnSpPr>
        <p:spPr>
          <a:xfrm>
            <a:off x="1609725" y="3629025"/>
            <a:ext cx="552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E43FD96-FA1E-CDD0-2B9D-A90DE6F72086}"/>
              </a:ext>
            </a:extLst>
          </p:cNvPr>
          <p:cNvCxnSpPr/>
          <p:nvPr/>
        </p:nvCxnSpPr>
        <p:spPr>
          <a:xfrm>
            <a:off x="3571875" y="3629025"/>
            <a:ext cx="6191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F4E6806-B6CB-F842-64B4-0376FA0B5645}"/>
              </a:ext>
            </a:extLst>
          </p:cNvPr>
          <p:cNvCxnSpPr/>
          <p:nvPr/>
        </p:nvCxnSpPr>
        <p:spPr>
          <a:xfrm>
            <a:off x="6562725" y="3629025"/>
            <a:ext cx="4286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1648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229</TotalTime>
  <Words>2853</Words>
  <Application>Microsoft Office PowerPoint</Application>
  <PresentationFormat>Widescreen</PresentationFormat>
  <Paragraphs>116</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Trebuchet MS</vt:lpstr>
      <vt:lpstr>1_Office Theme</vt:lpstr>
      <vt:lpstr>Communication theory and setting aims and objectives</vt:lpstr>
      <vt:lpstr>Aim of public relations </vt:lpstr>
      <vt:lpstr>How are attitudes formed?</vt:lpstr>
      <vt:lpstr>How are attitudes formed?</vt:lpstr>
      <vt:lpstr>How are attitudes formed?</vt:lpstr>
      <vt:lpstr>Communication model</vt:lpstr>
      <vt:lpstr>‘Convergence’ model</vt:lpstr>
      <vt:lpstr>Co-orientation model</vt:lpstr>
      <vt:lpstr>Communicating with mass audiences or via the mass  media</vt:lpstr>
      <vt:lpstr>Network model</vt:lpstr>
      <vt:lpstr>Aim and Objective</vt:lpstr>
      <vt:lpstr>Aim</vt:lpstr>
      <vt:lpstr>Aims</vt:lpstr>
      <vt:lpstr>Aim</vt:lpstr>
      <vt:lpstr>Aim</vt:lpstr>
      <vt:lpstr>Objective</vt:lpstr>
      <vt:lpstr>Objectives</vt:lpstr>
      <vt:lpstr>Objectives</vt:lpstr>
      <vt:lpstr>Objectives</vt:lpstr>
      <vt:lpstr>Objective</vt:lpstr>
      <vt:lpstr>GOLDEN RULES OF OBJECTIVE SETTING</vt:lpstr>
      <vt:lpstr>GOLDEN RULES OF OBJECTIVE SETTING</vt:lpstr>
      <vt:lpstr>GOLDEN RULES OF OBJECTIVE SETTING</vt:lpstr>
      <vt:lpstr>GOLDEN RULES OF OBJECTIVE SETTING</vt:lpstr>
      <vt:lpstr>SMART</vt:lpstr>
      <vt:lpstr>Example</vt:lpstr>
      <vt:lpstr>CONSTRAINTS ON AIMS AND OBJECTIVES</vt:lpstr>
      <vt:lpstr>Internal constrains</vt:lpstr>
      <vt:lpstr>External constraints</vt:lpstr>
      <vt:lpstr>DIFFERENT LEVELS OF AIMS AND OBJECTIVES</vt:lpstr>
      <vt:lpstr>Key notes</vt:lpstr>
      <vt:lpstr>Key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in  context</dc:title>
  <dc:creator>Riasat Amir</dc:creator>
  <cp:lastModifiedBy>Riasat Amir</cp:lastModifiedBy>
  <cp:revision>19</cp:revision>
  <dcterms:created xsi:type="dcterms:W3CDTF">2023-02-11T03:46:39Z</dcterms:created>
  <dcterms:modified xsi:type="dcterms:W3CDTF">2023-02-15T14:31:30Z</dcterms:modified>
</cp:coreProperties>
</file>