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170" y="1041400"/>
            <a:ext cx="6640287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7170" y="3521075"/>
            <a:ext cx="664028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4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8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1683613"/>
            <a:ext cx="8251553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3" y="4563338"/>
            <a:ext cx="8251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8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943" y="1873975"/>
            <a:ext cx="42062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926" y="1873975"/>
            <a:ext cx="429768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0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299811"/>
            <a:ext cx="862366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0" y="1615849"/>
            <a:ext cx="4389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941" y="2439761"/>
            <a:ext cx="438912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1629" y="1615849"/>
            <a:ext cx="411697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1629" y="2439761"/>
            <a:ext cx="411697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1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3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465138"/>
            <a:ext cx="3099980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4" y="465138"/>
            <a:ext cx="5371011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3" y="2065338"/>
            <a:ext cx="309998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1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4" y="483326"/>
            <a:ext cx="2677886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8899" y="483326"/>
            <a:ext cx="580970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4" y="2083526"/>
            <a:ext cx="267788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ezentr.com/?utm_source=templates&amp;utm_medium=presentation&amp;utm_campaign=free_downloads_2020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4943" y="417376"/>
            <a:ext cx="86236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3" y="1841862"/>
            <a:ext cx="8623663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4943" y="6356349"/>
            <a:ext cx="2183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79ED-3FA7-4EF8-964B-EB8BCFAB02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8899" y="6356349"/>
            <a:ext cx="3275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4693" y="6356350"/>
            <a:ext cx="6266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  <a:hlinkClick r:id="rId13"/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1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77ED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zentr.com/?utm_source=templates&amp;utm_medium=presentation&amp;utm_campaign=free_downloads_202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0A4DCE-900A-874A-B628-D52BB5C182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s-Latn-B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and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8AAA99"/>
                </a:solidFill>
              </a:rPr>
              <a:t>Ch- 4</a:t>
            </a:r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84FC-537C-C097-9ED0-96842679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9C6FEE-69A0-E936-1D75-38F0D87A2F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880" y="1841500"/>
            <a:ext cx="4685165" cy="4387850"/>
          </a:xfrm>
        </p:spPr>
      </p:pic>
    </p:spTree>
    <p:extLst>
      <p:ext uri="{BB962C8B-B14F-4D97-AF65-F5344CB8AC3E}">
        <p14:creationId xmlns:p14="http://schemas.microsoft.com/office/powerpoint/2010/main" val="3523427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723F-D6D3-67BA-0A17-ABD92AF1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8439B-6342-505D-1205-8FDE6E069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Issues analysis works in both directions: detecting those external factors, political, economic, social or technological that require the company to change; and identifying those areas where it might have an input into the public debate and influence the outcome.</a:t>
            </a:r>
          </a:p>
        </p:txBody>
      </p:sp>
    </p:spTree>
    <p:extLst>
      <p:ext uri="{BB962C8B-B14F-4D97-AF65-F5344CB8AC3E}">
        <p14:creationId xmlns:p14="http://schemas.microsoft.com/office/powerpoint/2010/main" val="81330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2469-9A1A-52D5-035F-0D64D4462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organization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59CBBD-155F-F0B9-064B-758E6E9B5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1841500"/>
            <a:ext cx="6572249" cy="4387850"/>
          </a:xfrm>
        </p:spPr>
      </p:pic>
    </p:spTree>
    <p:extLst>
      <p:ext uri="{BB962C8B-B14F-4D97-AF65-F5344CB8AC3E}">
        <p14:creationId xmlns:p14="http://schemas.microsoft.com/office/powerpoint/2010/main" val="2892779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C4A4-7FC7-EEC9-9052-6EDA5C81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the stakeholder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1C3DF-64C6-D668-E879-FB4CB979D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third element of situation analysis is to investigate the current state of stakeholder and publics’ attitudes, opinions and </a:t>
            </a:r>
            <a:r>
              <a:rPr lang="en-US" dirty="0" err="1"/>
              <a:t>behaviours</a:t>
            </a:r>
            <a:r>
              <a:rPr lang="en-US" dirty="0"/>
              <a:t> towards the </a:t>
            </a:r>
            <a:r>
              <a:rPr lang="en-US" dirty="0" err="1"/>
              <a:t>organization.Smith</a:t>
            </a:r>
            <a:r>
              <a:rPr lang="en-US" dirty="0"/>
              <a:t> calls this ‘</a:t>
            </a:r>
            <a:r>
              <a:rPr lang="en-US" dirty="0" err="1"/>
              <a:t>analysing</a:t>
            </a:r>
            <a:r>
              <a:rPr lang="en-US" dirty="0"/>
              <a:t> public perception’ and says there are two elements to this: </a:t>
            </a:r>
          </a:p>
          <a:p>
            <a:r>
              <a:rPr lang="en-US" dirty="0"/>
              <a:t>Visibility: that is the extent to which the organization is known. Do people know about it? What do they know and is this accurate? </a:t>
            </a:r>
          </a:p>
          <a:p>
            <a:r>
              <a:rPr lang="en-US" dirty="0"/>
              <a:t>Reputation: how do people regard the organization? Their perceptions will be based on ‘the verbal, visual and </a:t>
            </a:r>
            <a:r>
              <a:rPr lang="en-US" dirty="0" err="1"/>
              <a:t>behavioural</a:t>
            </a:r>
            <a:r>
              <a:rPr lang="en-US" dirty="0"/>
              <a:t> messages, both planned and unplanned, that come from an organization’ . </a:t>
            </a:r>
          </a:p>
          <a:p>
            <a:r>
              <a:rPr lang="en-US" dirty="0"/>
              <a:t>If an organization has good visibility and a strong reputation, it will be easier to build on this. If it does not, then the reverse is true.</a:t>
            </a:r>
          </a:p>
        </p:txBody>
      </p:sp>
    </p:spTree>
    <p:extLst>
      <p:ext uri="{BB962C8B-B14F-4D97-AF65-F5344CB8AC3E}">
        <p14:creationId xmlns:p14="http://schemas.microsoft.com/office/powerpoint/2010/main" val="2311159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1514-5A1E-5D8D-2F6C-B9376F01F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Prioritizing and linking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D9ED1-B23C-EAAD-D5B6-C9402102A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analysis top prioritized issue : Ethical sourcing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Trebuchet MS" panose="020B0603020202020204"/>
              </a:rPr>
              <a:t>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ternal analysis top prioritized issue : Employer of Choice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Trebuchet MS" panose="020B0603020202020204"/>
              </a:rPr>
              <a:t>Stakeholder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analysis top prioritized issue : Stakeholder policy questioned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68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5BD9-A366-D3E5-D73C-582DEEC9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UNDERTAKE THE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2B696-DD87-0ED2-25FF-2C3A19B57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consultancy or trained in-house people </a:t>
            </a:r>
          </a:p>
        </p:txBody>
      </p:sp>
    </p:spTree>
    <p:extLst>
      <p:ext uri="{BB962C8B-B14F-4D97-AF65-F5344CB8AC3E}">
        <p14:creationId xmlns:p14="http://schemas.microsoft.com/office/powerpoint/2010/main" val="2217034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5BDE-8A8A-F488-ECEE-08F6D66E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BA3F2-022C-458A-E38A-77F2C821C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Quantitative, qualitative, mixed and tracking research </a:t>
            </a:r>
          </a:p>
        </p:txBody>
      </p:sp>
    </p:spTree>
    <p:extLst>
      <p:ext uri="{BB962C8B-B14F-4D97-AF65-F5344CB8AC3E}">
        <p14:creationId xmlns:p14="http://schemas.microsoft.com/office/powerpoint/2010/main" val="3504392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B46C8-700D-122D-B0D9-11673F59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CFEA2-BD8C-C3CA-221B-D52EEDCA4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Self-completion questionnaires</a:t>
            </a:r>
          </a:p>
          <a:p>
            <a:r>
              <a:rPr lang="en-US" dirty="0"/>
              <a:t>One-to-one depth interviews </a:t>
            </a:r>
          </a:p>
          <a:p>
            <a:r>
              <a:rPr lang="en-US" dirty="0"/>
              <a:t>Telephone interviews</a:t>
            </a:r>
          </a:p>
          <a:p>
            <a:r>
              <a:rPr lang="en-US" dirty="0"/>
              <a:t>Focus groups </a:t>
            </a:r>
          </a:p>
          <a:p>
            <a:r>
              <a:rPr lang="en-US" dirty="0"/>
              <a:t>Internet groups</a:t>
            </a:r>
          </a:p>
          <a:p>
            <a:r>
              <a:rPr lang="en-US" dirty="0"/>
              <a:t>Observation</a:t>
            </a:r>
          </a:p>
          <a:p>
            <a:r>
              <a:rPr lang="en-US" dirty="0"/>
              <a:t>Informal research</a:t>
            </a:r>
          </a:p>
          <a:p>
            <a:r>
              <a:rPr lang="en-US" dirty="0"/>
              <a:t>Media research</a:t>
            </a:r>
          </a:p>
        </p:txBody>
      </p:sp>
    </p:spTree>
    <p:extLst>
      <p:ext uri="{BB962C8B-B14F-4D97-AF65-F5344CB8AC3E}">
        <p14:creationId xmlns:p14="http://schemas.microsoft.com/office/powerpoint/2010/main" val="969902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B81F-9153-B16E-50D7-CBD4C0DB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962C6-127D-41A7-A04B-CB80962E2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communication audit entails a comprehensive review of your organization's communications, and feedback from your stakeholders, to determine what's working, what isn't working and where improvements can be made.</a:t>
            </a:r>
          </a:p>
        </p:txBody>
      </p:sp>
    </p:spTree>
    <p:extLst>
      <p:ext uri="{BB962C8B-B14F-4D97-AF65-F5344CB8AC3E}">
        <p14:creationId xmlns:p14="http://schemas.microsoft.com/office/powerpoint/2010/main" val="983477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FBFF-D0D0-B306-CFD2-00AB0CF5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200A5-9D7A-BD71-26D5-6D823AFCF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Collecting data can be a complex task but what should be done with it once it has been obtained? At the risk of becoming repetitive, it is important to stress that </a:t>
            </a:r>
            <a:r>
              <a:rPr lang="en-US" dirty="0" err="1"/>
              <a:t>analysing</a:t>
            </a:r>
            <a:r>
              <a:rPr lang="en-US" dirty="0"/>
              <a:t> and interpreting data is a highly skilled job.</a:t>
            </a:r>
          </a:p>
        </p:txBody>
      </p:sp>
    </p:spTree>
    <p:extLst>
      <p:ext uri="{BB962C8B-B14F-4D97-AF65-F5344CB8AC3E}">
        <p14:creationId xmlns:p14="http://schemas.microsoft.com/office/powerpoint/2010/main" val="158771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63345-E38F-A247-F8D7-CCD86420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RESEARCH IN THE </a:t>
            </a:r>
            <a:br>
              <a:rPr lang="en-US" dirty="0"/>
            </a:br>
            <a:r>
              <a:rPr lang="en-US" dirty="0"/>
              <a:t>PLANNING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C0DB-0307-9D62-0D22-8FAC69984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recent years there has been a drive in both the public and private sectors, to have evidence-based inputs to decision making.</a:t>
            </a:r>
          </a:p>
        </p:txBody>
      </p:sp>
    </p:spTree>
    <p:extLst>
      <p:ext uri="{BB962C8B-B14F-4D97-AF65-F5344CB8AC3E}">
        <p14:creationId xmlns:p14="http://schemas.microsoft.com/office/powerpoint/2010/main" val="173766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0763-3F32-F259-C493-2980D5BD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Formative research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8BA2F2-8FB2-C22C-97E0-03C62FEA7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Situation analysis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analysing</a:t>
            </a:r>
            <a:r>
              <a:rPr lang="en-US" dirty="0"/>
              <a:t> the environment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analysing</a:t>
            </a:r>
            <a:r>
              <a:rPr lang="en-US" dirty="0"/>
              <a:t> the organization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analysing</a:t>
            </a:r>
            <a:r>
              <a:rPr lang="en-US" dirty="0"/>
              <a:t> stakeholders and publics </a:t>
            </a:r>
          </a:p>
          <a:p>
            <a:pPr marL="0" indent="0">
              <a:buNone/>
            </a:pPr>
            <a:r>
              <a:rPr lang="en-US" dirty="0"/>
              <a:t>• identifying the specific problem(s)/opportunities that need to be addressed Formative research </a:t>
            </a:r>
          </a:p>
        </p:txBody>
      </p:sp>
    </p:spTree>
    <p:extLst>
      <p:ext uri="{BB962C8B-B14F-4D97-AF65-F5344CB8AC3E}">
        <p14:creationId xmlns:p14="http://schemas.microsoft.com/office/powerpoint/2010/main" val="84861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7C0BB-F672-7F3C-EF8E-7529E19E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75D5A-442D-5F49-3AD4-1CC9788A3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Strategy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defining aims and objectives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determining stakeholders/publics involved • identifying content of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programme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clarifying overall strategy and approach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7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1706-0BE1-1EE9-286B-038783DB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49FA9-A611-F9F2-02FA-2F399ACE3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Implementation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tactical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programme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timescales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resources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6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6D4B6-F30E-3A91-26C3-B3B2DABA7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02074-F8B9-80F7-1E22-E2236592E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Evaluation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• evaluation of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programme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7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01145-8E69-0147-BC18-C8CACD4D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planning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FFF0-660E-E5BA-2959-526543A9C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new campaigns or </a:t>
            </a:r>
            <a:r>
              <a:rPr lang="en-US" dirty="0" err="1"/>
              <a:t>programmes</a:t>
            </a:r>
            <a:r>
              <a:rPr lang="en-US" dirty="0"/>
              <a:t> it is vitally important to undertake a situation analysis – formative research. This research falls under four headings: a) </a:t>
            </a:r>
            <a:r>
              <a:rPr lang="en-US" dirty="0" err="1"/>
              <a:t>analysing</a:t>
            </a:r>
            <a:r>
              <a:rPr lang="en-US" dirty="0"/>
              <a:t> the environment; b) the organization; c) stakeholders and publics; and d) identifying and clarifying the specific issues (positive and/or negative) that need to be addressed. </a:t>
            </a:r>
          </a:p>
        </p:txBody>
      </p:sp>
    </p:spTree>
    <p:extLst>
      <p:ext uri="{BB962C8B-B14F-4D97-AF65-F5344CB8AC3E}">
        <p14:creationId xmlns:p14="http://schemas.microsoft.com/office/powerpoint/2010/main" val="4148809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C757-E15A-2449-B9E0-C2E7C61F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analysis: Formative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70B7A-91B5-1D35-8458-15187179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Initial clarification: </a:t>
            </a:r>
          </a:p>
          <a:p>
            <a:r>
              <a:rPr lang="en-US" dirty="0"/>
              <a:t>How long have numbers been declining? </a:t>
            </a:r>
          </a:p>
          <a:p>
            <a:r>
              <a:rPr lang="en-US" dirty="0"/>
              <a:t>What are the demographics of our volunteers (</a:t>
            </a:r>
            <a:r>
              <a:rPr lang="en-US" dirty="0" err="1"/>
              <a:t>eg</a:t>
            </a:r>
            <a:r>
              <a:rPr lang="en-US" dirty="0"/>
              <a:t> age, gender, geography, income)? Can we draw conclusions about which groups in the volunteer community are declining? </a:t>
            </a:r>
          </a:p>
          <a:p>
            <a:r>
              <a:rPr lang="en-US" dirty="0"/>
              <a:t>What are the travel patterns of our volunteers? l What type of work is most/least popular, </a:t>
            </a:r>
            <a:r>
              <a:rPr lang="en-US" dirty="0" err="1"/>
              <a:t>etc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/>
              <a:t>Analysis of the environment: </a:t>
            </a:r>
          </a:p>
          <a:p>
            <a:r>
              <a:rPr lang="en-US" dirty="0"/>
              <a:t>What are the broader social changes that might affect volunteering? </a:t>
            </a:r>
          </a:p>
          <a:p>
            <a:r>
              <a:rPr lang="en-US" dirty="0"/>
              <a:t>Are there pertinent economic changes? </a:t>
            </a:r>
          </a:p>
          <a:p>
            <a:r>
              <a:rPr lang="en-US" dirty="0"/>
              <a:t>Are there regulatory constraints? For example, new legislation affecting those who interact with vulnerable adults? And so on. </a:t>
            </a:r>
          </a:p>
          <a:p>
            <a:pPr marL="0" indent="0">
              <a:buNone/>
            </a:pPr>
            <a:r>
              <a:rPr lang="en-US" dirty="0"/>
              <a:t>Analysis of the organization: </a:t>
            </a:r>
          </a:p>
          <a:p>
            <a:r>
              <a:rPr lang="en-US" dirty="0"/>
              <a:t>Have there been changes in the organization that might affect volunteers, </a:t>
            </a:r>
            <a:r>
              <a:rPr lang="en-US" dirty="0" err="1"/>
              <a:t>eg</a:t>
            </a:r>
            <a:r>
              <a:rPr lang="en-US" dirty="0"/>
              <a:t> the way we communicate, travel expenses policy, management changes, changes in the location of premises, working hours, etc. </a:t>
            </a:r>
          </a:p>
          <a:p>
            <a:pPr marL="0" indent="0">
              <a:buNone/>
            </a:pPr>
            <a:r>
              <a:rPr lang="en-US" dirty="0"/>
              <a:t>Stakeholders and publics: </a:t>
            </a:r>
          </a:p>
          <a:p>
            <a:r>
              <a:rPr lang="en-US" dirty="0"/>
              <a:t>Who is involved? Do we have a deep understanding of our volunteers and of their issues and aspirations? Why do they volunteer? Why do they think numbers are declining? l Who else is involved? How? Why? What is the nature of their stake? Who else should be involved? How? Why? etc.</a:t>
            </a:r>
          </a:p>
        </p:txBody>
      </p:sp>
    </p:spTree>
    <p:extLst>
      <p:ext uri="{BB962C8B-B14F-4D97-AF65-F5344CB8AC3E}">
        <p14:creationId xmlns:p14="http://schemas.microsoft.com/office/powerpoint/2010/main" val="316303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0B8E-9986-7C17-14DC-2DCD8332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the Environment: PEST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CFB0-D3E6-4458-2D0F-BF8AB4B99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four areas are: Political, Economic, Social and Technological. </a:t>
            </a:r>
          </a:p>
          <a:p>
            <a:r>
              <a:rPr lang="en-US" dirty="0"/>
              <a:t>The main questions to ask when undertaking a PEST analysis are:  What are the environmental factors that affect the organization?  Which of these are currently most important</a:t>
            </a:r>
            <a:r>
              <a:rPr lang="en-US"/>
              <a:t>?  </a:t>
            </a:r>
            <a:r>
              <a:rPr lang="en-US" dirty="0"/>
              <a:t>Which will be most important in the next four years? For public relations practitioners other questions need to be asked: </a:t>
            </a:r>
          </a:p>
          <a:p>
            <a:r>
              <a:rPr lang="en-US" dirty="0"/>
              <a:t>How will these factors impact on our reputation? </a:t>
            </a:r>
          </a:p>
          <a:p>
            <a:r>
              <a:rPr lang="en-US" dirty="0"/>
              <a:t>How will they impact on our existing relationships? </a:t>
            </a:r>
          </a:p>
          <a:p>
            <a:r>
              <a:rPr lang="en-US" dirty="0"/>
              <a:t>Will we need to develop new ones? With whom? </a:t>
            </a:r>
          </a:p>
          <a:p>
            <a:r>
              <a:rPr lang="en-US" dirty="0"/>
              <a:t>Will these factors mean we have to change the culture of our organization? </a:t>
            </a:r>
          </a:p>
        </p:txBody>
      </p:sp>
    </p:spTree>
    <p:extLst>
      <p:ext uri="{BB962C8B-B14F-4D97-AF65-F5344CB8AC3E}">
        <p14:creationId xmlns:p14="http://schemas.microsoft.com/office/powerpoint/2010/main" val="28988015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xury-PowerPoint-Background" id="{40BD171D-031E-2B42-995B-79D7F95A0072}" vid="{20627F95-C8E1-0442-A1FB-DCE898363E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854</Words>
  <Application>Microsoft Office PowerPoint</Application>
  <PresentationFormat>Widescreen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1_Office Theme</vt:lpstr>
      <vt:lpstr>Research and analysis</vt:lpstr>
      <vt:lpstr>EMBEDDING RESEARCH IN THE  PLANNING PROCESS</vt:lpstr>
      <vt:lpstr>Formative research</vt:lpstr>
      <vt:lpstr>Program research</vt:lpstr>
      <vt:lpstr>Monitoring research</vt:lpstr>
      <vt:lpstr>Evaluative research</vt:lpstr>
      <vt:lpstr>First planning step</vt:lpstr>
      <vt:lpstr>Situation analysis: Formative research</vt:lpstr>
      <vt:lpstr>Analyzing the Environment: PEST</vt:lpstr>
      <vt:lpstr>PEST</vt:lpstr>
      <vt:lpstr>Issues management</vt:lpstr>
      <vt:lpstr>Analyzing organization</vt:lpstr>
      <vt:lpstr>Analyzing the stakeholder</vt:lpstr>
      <vt:lpstr>Prioritizing and linking issues</vt:lpstr>
      <vt:lpstr>WHO SHOULD UNDERTAKE THE RESEARCH?</vt:lpstr>
      <vt:lpstr>Research methods</vt:lpstr>
      <vt:lpstr>Research techniques</vt:lpstr>
      <vt:lpstr>Communication audit</vt:lpstr>
      <vt:lpstr>Interpreting the findings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Riasat Amir</dc:creator>
  <cp:lastModifiedBy>Riasat Amir</cp:lastModifiedBy>
  <cp:revision>6</cp:revision>
  <dcterms:created xsi:type="dcterms:W3CDTF">2023-02-05T13:15:16Z</dcterms:created>
  <dcterms:modified xsi:type="dcterms:W3CDTF">2023-02-06T03:56:23Z</dcterms:modified>
</cp:coreProperties>
</file>