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42869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29614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3307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6896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95517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853052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58654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68414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5945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1/30/2023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3497718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lstStyle/>
          <a:p>
            <a:r>
              <a:rPr lang="en-US" dirty="0"/>
              <a:t>Starting the planning process</a:t>
            </a:r>
          </a:p>
        </p:txBody>
      </p:sp>
      <p:sp>
        <p:nvSpPr>
          <p:cNvPr id="3" name="Subtitle 2"/>
          <p:cNvSpPr>
            <a:spLocks noGrp="1"/>
          </p:cNvSpPr>
          <p:nvPr>
            <p:ph type="subTitle" idx="1"/>
          </p:nvPr>
        </p:nvSpPr>
        <p:spPr/>
        <p:txBody>
          <a:bodyPr/>
          <a:lstStyle/>
          <a:p>
            <a:r>
              <a:rPr lang="en-US" b="1" dirty="0">
                <a:solidFill>
                  <a:srgbClr val="8AAA99"/>
                </a:solidFill>
              </a:rPr>
              <a:t>Ch- 3</a:t>
            </a:r>
          </a:p>
          <a:p>
            <a:endParaRPr lang="en-US" b="1" dirty="0">
              <a:solidFill>
                <a:srgbClr val="8AAA99"/>
              </a:solidFill>
            </a:endParaRP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D7CA-238B-89B4-1DA3-01A2F0DB9648}"/>
              </a:ext>
            </a:extLst>
          </p:cNvPr>
          <p:cNvSpPr>
            <a:spLocks noGrp="1"/>
          </p:cNvSpPr>
          <p:nvPr>
            <p:ph type="title"/>
          </p:nvPr>
        </p:nvSpPr>
        <p:spPr/>
        <p:txBody>
          <a:bodyPr/>
          <a:lstStyle/>
          <a:p>
            <a:r>
              <a:rPr lang="en-US" dirty="0"/>
              <a:t>The strategic management process</a:t>
            </a:r>
          </a:p>
        </p:txBody>
      </p:sp>
      <p:sp>
        <p:nvSpPr>
          <p:cNvPr id="3" name="Content Placeholder 2">
            <a:extLst>
              <a:ext uri="{FF2B5EF4-FFF2-40B4-BE49-F238E27FC236}">
                <a16:creationId xmlns:a16="http://schemas.microsoft.com/office/drawing/2014/main" id="{CF7D0935-EFA2-BB3D-DEB8-9F52C776F031}"/>
              </a:ext>
            </a:extLst>
          </p:cNvPr>
          <p:cNvSpPr>
            <a:spLocks noGrp="1"/>
          </p:cNvSpPr>
          <p:nvPr>
            <p:ph idx="1"/>
          </p:nvPr>
        </p:nvSpPr>
        <p:spPr/>
        <p:txBody>
          <a:bodyPr/>
          <a:lstStyle/>
          <a:p>
            <a:pPr marL="514350" indent="-514350">
              <a:buAutoNum type="arabicPeriod"/>
            </a:pPr>
            <a:r>
              <a:rPr lang="en-US" dirty="0"/>
              <a:t>Awareness (Understanding the current situation)</a:t>
            </a:r>
          </a:p>
          <a:p>
            <a:pPr marL="0" indent="0">
              <a:buNone/>
            </a:pPr>
            <a:r>
              <a:rPr lang="en-US" dirty="0"/>
              <a:t>2. Formulation (Selecting the appropriate strategy)</a:t>
            </a:r>
          </a:p>
          <a:p>
            <a:pPr marL="0" indent="0">
              <a:buNone/>
            </a:pPr>
            <a:r>
              <a:rPr lang="en-US" dirty="0"/>
              <a:t>3. Implementation (Putting the strategy into action)</a:t>
            </a:r>
          </a:p>
          <a:p>
            <a:pPr marL="0" indent="0">
              <a:buNone/>
            </a:pPr>
            <a:r>
              <a:rPr lang="en-US" dirty="0"/>
              <a:t>4. Evaluation (Monitoring progress for corrective action and effectiveness) </a:t>
            </a:r>
          </a:p>
          <a:p>
            <a:pPr marL="0" indent="0">
              <a:buNone/>
            </a:pPr>
            <a:endParaRPr lang="en-US" dirty="0"/>
          </a:p>
        </p:txBody>
      </p:sp>
    </p:spTree>
    <p:extLst>
      <p:ext uri="{BB962C8B-B14F-4D97-AF65-F5344CB8AC3E}">
        <p14:creationId xmlns:p14="http://schemas.microsoft.com/office/powerpoint/2010/main" val="3659164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211F0-1E1D-52B1-4562-120FBC29B52D}"/>
              </a:ext>
            </a:extLst>
          </p:cNvPr>
          <p:cNvSpPr>
            <a:spLocks noGrp="1"/>
          </p:cNvSpPr>
          <p:nvPr>
            <p:ph type="title"/>
          </p:nvPr>
        </p:nvSpPr>
        <p:spPr/>
        <p:txBody>
          <a:bodyPr/>
          <a:lstStyle/>
          <a:p>
            <a:r>
              <a:rPr lang="en-US" dirty="0"/>
              <a:t>Textbook</a:t>
            </a:r>
          </a:p>
        </p:txBody>
      </p:sp>
      <p:sp>
        <p:nvSpPr>
          <p:cNvPr id="3" name="Content Placeholder 2">
            <a:extLst>
              <a:ext uri="{FF2B5EF4-FFF2-40B4-BE49-F238E27FC236}">
                <a16:creationId xmlns:a16="http://schemas.microsoft.com/office/drawing/2014/main" id="{4348124B-9B07-C18E-45F8-0DA07749B367}"/>
              </a:ext>
            </a:extLst>
          </p:cNvPr>
          <p:cNvSpPr>
            <a:spLocks noGrp="1"/>
          </p:cNvSpPr>
          <p:nvPr>
            <p:ph idx="1"/>
          </p:nvPr>
        </p:nvSpPr>
        <p:spPr/>
        <p:txBody>
          <a:bodyPr/>
          <a:lstStyle/>
          <a:p>
            <a:r>
              <a:rPr lang="en-US" dirty="0"/>
              <a:t>Refer to page 40-45. </a:t>
            </a:r>
          </a:p>
        </p:txBody>
      </p:sp>
    </p:spTree>
    <p:extLst>
      <p:ext uri="{BB962C8B-B14F-4D97-AF65-F5344CB8AC3E}">
        <p14:creationId xmlns:p14="http://schemas.microsoft.com/office/powerpoint/2010/main" val="12175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11F6D-8EBF-8789-48CE-41F3C8CC7AB5}"/>
              </a:ext>
            </a:extLst>
          </p:cNvPr>
          <p:cNvSpPr>
            <a:spLocks noGrp="1"/>
          </p:cNvSpPr>
          <p:nvPr>
            <p:ph type="title"/>
          </p:nvPr>
        </p:nvSpPr>
        <p:spPr/>
        <p:txBody>
          <a:bodyPr/>
          <a:lstStyle/>
          <a:p>
            <a:r>
              <a:rPr lang="en-US" dirty="0"/>
              <a:t>Responsibilities of practitioners</a:t>
            </a:r>
          </a:p>
        </p:txBody>
      </p:sp>
      <p:sp>
        <p:nvSpPr>
          <p:cNvPr id="3" name="Content Placeholder 2">
            <a:extLst>
              <a:ext uri="{FF2B5EF4-FFF2-40B4-BE49-F238E27FC236}">
                <a16:creationId xmlns:a16="http://schemas.microsoft.com/office/drawing/2014/main" id="{AF033BD8-3DDE-7AE5-123A-D8724568D523}"/>
              </a:ext>
            </a:extLst>
          </p:cNvPr>
          <p:cNvSpPr>
            <a:spLocks noGrp="1"/>
          </p:cNvSpPr>
          <p:nvPr>
            <p:ph idx="1"/>
          </p:nvPr>
        </p:nvSpPr>
        <p:spPr/>
        <p:txBody>
          <a:bodyPr>
            <a:normAutofit lnSpcReduction="10000"/>
          </a:bodyPr>
          <a:lstStyle/>
          <a:p>
            <a:r>
              <a:rPr lang="en-US" dirty="0"/>
              <a:t>First of all they have organizational responsibilities like anyone else who works in a disciplined environment. They are public relations specialists and are responsible for discharging their specialized work to the best of their abilities. </a:t>
            </a:r>
          </a:p>
          <a:p>
            <a:r>
              <a:rPr lang="en-US" dirty="0"/>
              <a:t>In addition to this, if they hold a management or supervisory role they have to handle budgets and people, run an effective department or consultancy, control suppliers, ensure quality standards are met and so on. In fact, all the skills required of any manager are required of public relations professionals.</a:t>
            </a:r>
          </a:p>
        </p:txBody>
      </p:sp>
    </p:spTree>
    <p:extLst>
      <p:ext uri="{BB962C8B-B14F-4D97-AF65-F5344CB8AC3E}">
        <p14:creationId xmlns:p14="http://schemas.microsoft.com/office/powerpoint/2010/main" val="281125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4D33-4D00-7885-35F8-19B8C1214802}"/>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Responsibilities of practitioners</a:t>
            </a:r>
            <a:endParaRPr lang="en-US" dirty="0"/>
          </a:p>
        </p:txBody>
      </p:sp>
      <p:sp>
        <p:nvSpPr>
          <p:cNvPr id="3" name="Content Placeholder 2">
            <a:extLst>
              <a:ext uri="{FF2B5EF4-FFF2-40B4-BE49-F238E27FC236}">
                <a16:creationId xmlns:a16="http://schemas.microsoft.com/office/drawing/2014/main" id="{FAFD5029-40C8-D239-BCC5-2B2A6AED5CEB}"/>
              </a:ext>
            </a:extLst>
          </p:cNvPr>
          <p:cNvSpPr>
            <a:spLocks noGrp="1"/>
          </p:cNvSpPr>
          <p:nvPr>
            <p:ph idx="1"/>
          </p:nvPr>
        </p:nvSpPr>
        <p:spPr/>
        <p:txBody>
          <a:bodyPr/>
          <a:lstStyle/>
          <a:p>
            <a:r>
              <a:rPr lang="en-US" dirty="0"/>
              <a:t>It’s a profession where there are very few ground rules: the practice is not highly prescribed as it is for other professions, such as accountancy and law. The work is usually driven by deadlines and demand. When dealing with an issue or crisis it is impossible to predict how large ‘the job’ will be. There are severe qualitative and quantitative pressures on practitioners. </a:t>
            </a:r>
          </a:p>
        </p:txBody>
      </p:sp>
    </p:spTree>
    <p:extLst>
      <p:ext uri="{BB962C8B-B14F-4D97-AF65-F5344CB8AC3E}">
        <p14:creationId xmlns:p14="http://schemas.microsoft.com/office/powerpoint/2010/main" val="281576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AEE5-AB89-17A5-D55A-829AE1B3DB90}"/>
              </a:ext>
            </a:extLst>
          </p:cNvPr>
          <p:cNvSpPr>
            <a:spLocks noGrp="1"/>
          </p:cNvSpPr>
          <p:nvPr>
            <p:ph type="title"/>
          </p:nvPr>
        </p:nvSpPr>
        <p:spPr/>
        <p:txBody>
          <a:bodyPr/>
          <a:lstStyle/>
          <a:p>
            <a:r>
              <a:rPr lang="en-US" dirty="0"/>
              <a:t>Public relations policy</a:t>
            </a:r>
          </a:p>
        </p:txBody>
      </p:sp>
      <p:sp>
        <p:nvSpPr>
          <p:cNvPr id="3" name="Content Placeholder 2">
            <a:extLst>
              <a:ext uri="{FF2B5EF4-FFF2-40B4-BE49-F238E27FC236}">
                <a16:creationId xmlns:a16="http://schemas.microsoft.com/office/drawing/2014/main" id="{45A05FE3-B16E-5958-AA4A-84C7BA0B2751}"/>
              </a:ext>
            </a:extLst>
          </p:cNvPr>
          <p:cNvSpPr>
            <a:spLocks noGrp="1"/>
          </p:cNvSpPr>
          <p:nvPr>
            <p:ph idx="1"/>
          </p:nvPr>
        </p:nvSpPr>
        <p:spPr/>
        <p:txBody>
          <a:bodyPr>
            <a:normAutofit fontScale="92500" lnSpcReduction="20000"/>
          </a:bodyPr>
          <a:lstStyle/>
          <a:p>
            <a:r>
              <a:rPr lang="en-US" dirty="0"/>
              <a:t>Given that public relations practitioners are not solely responsible for building relationships with stakeholders and publics, </a:t>
            </a:r>
            <a:r>
              <a:rPr lang="en-US"/>
              <a:t>the first </a:t>
            </a:r>
            <a:r>
              <a:rPr lang="en-US" dirty="0"/>
              <a:t>requirement is for a clear public relations policy to be laid down. This should define the remit of public relations activity and set the ground rules for operation. </a:t>
            </a:r>
          </a:p>
          <a:p>
            <a:r>
              <a:rPr lang="en-US" dirty="0"/>
              <a:t>The idea of a policy is not to be regulatory and restrictive, but to give the rules of engagement so that everyone knows where responsibility lies, where the lines of demarcation are and, ultimately, who is accountable for what activities. </a:t>
            </a:r>
          </a:p>
          <a:p>
            <a:r>
              <a:rPr lang="en-US" dirty="0"/>
              <a:t>Policy statements need not be long or complicated, but they must be clear. </a:t>
            </a:r>
          </a:p>
        </p:txBody>
      </p:sp>
    </p:spTree>
    <p:extLst>
      <p:ext uri="{BB962C8B-B14F-4D97-AF65-F5344CB8AC3E}">
        <p14:creationId xmlns:p14="http://schemas.microsoft.com/office/powerpoint/2010/main" val="60762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7FA1-79AF-D4CF-545A-BE32B1811CB2}"/>
              </a:ext>
            </a:extLst>
          </p:cNvPr>
          <p:cNvSpPr>
            <a:spLocks noGrp="1"/>
          </p:cNvSpPr>
          <p:nvPr>
            <p:ph type="title"/>
          </p:nvPr>
        </p:nvSpPr>
        <p:spPr/>
        <p:txBody>
          <a:bodyPr/>
          <a:lstStyle/>
          <a:p>
            <a:r>
              <a:rPr lang="en-US" dirty="0"/>
              <a:t>Why planning is important </a:t>
            </a:r>
          </a:p>
        </p:txBody>
      </p:sp>
      <p:sp>
        <p:nvSpPr>
          <p:cNvPr id="3" name="Content Placeholder 2">
            <a:extLst>
              <a:ext uri="{FF2B5EF4-FFF2-40B4-BE49-F238E27FC236}">
                <a16:creationId xmlns:a16="http://schemas.microsoft.com/office/drawing/2014/main" id="{8DAB3C25-9CFC-47BD-6A0D-23178B586DC1}"/>
              </a:ext>
            </a:extLst>
          </p:cNvPr>
          <p:cNvSpPr>
            <a:spLocks noGrp="1"/>
          </p:cNvSpPr>
          <p:nvPr>
            <p:ph idx="1"/>
          </p:nvPr>
        </p:nvSpPr>
        <p:spPr/>
        <p:txBody>
          <a:bodyPr>
            <a:normAutofit lnSpcReduction="10000"/>
          </a:bodyPr>
          <a:lstStyle/>
          <a:p>
            <a:r>
              <a:rPr lang="en-US" b="1" dirty="0"/>
              <a:t>It focuses effort</a:t>
            </a:r>
            <a:r>
              <a:rPr lang="en-US" dirty="0"/>
              <a:t>: It ensures the unnecessary is excluded. It makes practitioners work on the right things. It helps them to work smart instead of just working hard. It enables them to operate efficiently and effectively because they are concentrating on the things that have been deemed important.</a:t>
            </a:r>
          </a:p>
          <a:p>
            <a:r>
              <a:rPr lang="en-US" b="1" dirty="0"/>
              <a:t>Improves effectiveness: </a:t>
            </a:r>
            <a:r>
              <a:rPr lang="en-US" dirty="0"/>
              <a:t>By working on the right things, defined objectives will be achieved. Time and money will be saved because effort isn’t being diverted into worthy but less important tasks. </a:t>
            </a:r>
          </a:p>
        </p:txBody>
      </p:sp>
    </p:spTree>
    <p:extLst>
      <p:ext uri="{BB962C8B-B14F-4D97-AF65-F5344CB8AC3E}">
        <p14:creationId xmlns:p14="http://schemas.microsoft.com/office/powerpoint/2010/main" val="427913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A5C1-3C25-31DB-A680-F166684D7155}"/>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Why planning is important </a:t>
            </a:r>
            <a:endParaRPr lang="en-US" dirty="0"/>
          </a:p>
        </p:txBody>
      </p:sp>
      <p:sp>
        <p:nvSpPr>
          <p:cNvPr id="3" name="Content Placeholder 2">
            <a:extLst>
              <a:ext uri="{FF2B5EF4-FFF2-40B4-BE49-F238E27FC236}">
                <a16:creationId xmlns:a16="http://schemas.microsoft.com/office/drawing/2014/main" id="{E0445AF2-209B-FBB6-9743-B559908BFF00}"/>
              </a:ext>
            </a:extLst>
          </p:cNvPr>
          <p:cNvSpPr>
            <a:spLocks noGrp="1"/>
          </p:cNvSpPr>
          <p:nvPr>
            <p:ph idx="1"/>
          </p:nvPr>
        </p:nvSpPr>
        <p:spPr/>
        <p:txBody>
          <a:bodyPr>
            <a:normAutofit fontScale="92500" lnSpcReduction="20000"/>
          </a:bodyPr>
          <a:lstStyle/>
          <a:p>
            <a:r>
              <a:rPr lang="en-US" b="1" dirty="0"/>
              <a:t>It encourages the long-term view: </a:t>
            </a:r>
            <a:r>
              <a:rPr lang="en-US" dirty="0"/>
              <a:t>By definition, to plan requires looking forward. This forces a longer perspective than the immediate here and now. It requires a look back to evaluate past achievements, a look around at the organization and its priorities and at the broader organizational context, and it helps produce a structured </a:t>
            </a:r>
            <a:r>
              <a:rPr lang="en-US" dirty="0" err="1"/>
              <a:t>programme</a:t>
            </a:r>
            <a:r>
              <a:rPr lang="en-US" dirty="0"/>
              <a:t> to meet future as well as current needs.</a:t>
            </a:r>
          </a:p>
          <a:p>
            <a:r>
              <a:rPr lang="en-US" b="1" dirty="0"/>
              <a:t>It helps demonstrate value for money: </a:t>
            </a:r>
            <a:r>
              <a:rPr lang="en-US" dirty="0"/>
              <a:t>If there is a fight for budgets or a need to project a return on investment, then demonstrating past achievements and being able to present a powerful, costed, forward-looking and realistic </a:t>
            </a:r>
            <a:r>
              <a:rPr lang="en-US" dirty="0" err="1"/>
              <a:t>programme</a:t>
            </a:r>
            <a:r>
              <a:rPr lang="en-US" dirty="0"/>
              <a:t> gives a point from which to argue a case for money</a:t>
            </a:r>
          </a:p>
        </p:txBody>
      </p:sp>
    </p:spTree>
    <p:extLst>
      <p:ext uri="{BB962C8B-B14F-4D97-AF65-F5344CB8AC3E}">
        <p14:creationId xmlns:p14="http://schemas.microsoft.com/office/powerpoint/2010/main" val="46548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92A3-7665-2C48-F919-5A5666CF4D8C}"/>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Why planning is important </a:t>
            </a:r>
            <a:endParaRPr lang="en-US" dirty="0"/>
          </a:p>
        </p:txBody>
      </p:sp>
      <p:sp>
        <p:nvSpPr>
          <p:cNvPr id="3" name="Content Placeholder 2">
            <a:extLst>
              <a:ext uri="{FF2B5EF4-FFF2-40B4-BE49-F238E27FC236}">
                <a16:creationId xmlns:a16="http://schemas.microsoft.com/office/drawing/2014/main" id="{B542952D-BF41-7FE0-841D-337DF192DEE2}"/>
              </a:ext>
            </a:extLst>
          </p:cNvPr>
          <p:cNvSpPr>
            <a:spLocks noGrp="1"/>
          </p:cNvSpPr>
          <p:nvPr>
            <p:ph idx="1"/>
          </p:nvPr>
        </p:nvSpPr>
        <p:spPr/>
        <p:txBody>
          <a:bodyPr>
            <a:normAutofit fontScale="92500" lnSpcReduction="20000"/>
          </a:bodyPr>
          <a:lstStyle/>
          <a:p>
            <a:r>
              <a:rPr lang="en-US" b="1" dirty="0"/>
              <a:t>It minimizes mishaps: </a:t>
            </a:r>
            <a:r>
              <a:rPr lang="en-US" dirty="0"/>
              <a:t>Careful planning means that different scenarios will have been considered and the most appropriate selected. It means that there will be meticulous contingency planning and all the angles will have been covered. As far as possible all the potential problems and issues will have been identified and addressed.</a:t>
            </a:r>
          </a:p>
          <a:p>
            <a:r>
              <a:rPr lang="en-US" b="1" dirty="0"/>
              <a:t>It reconciles conflicts</a:t>
            </a:r>
            <a:r>
              <a:rPr lang="en-US" dirty="0"/>
              <a:t>: When putting together a </a:t>
            </a:r>
            <a:r>
              <a:rPr lang="en-US" dirty="0" err="1"/>
              <a:t>programme</a:t>
            </a:r>
            <a:r>
              <a:rPr lang="en-US" dirty="0"/>
              <a:t> or a campaign there are always conflicts of interests and priorities. Planning helps practitioners confront those difficulties before they arise and to work them through to resolution. If external stakeholders and publics are involved in planning campaigns, their potential issues and conflicts can be addressed at an early stage.</a:t>
            </a:r>
          </a:p>
          <a:p>
            <a:endParaRPr lang="en-US" dirty="0"/>
          </a:p>
        </p:txBody>
      </p:sp>
    </p:spTree>
    <p:extLst>
      <p:ext uri="{BB962C8B-B14F-4D97-AF65-F5344CB8AC3E}">
        <p14:creationId xmlns:p14="http://schemas.microsoft.com/office/powerpoint/2010/main" val="4048438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A4D55-95AA-C93A-C804-3354BF00E249}"/>
              </a:ext>
            </a:extLst>
          </p:cNvPr>
          <p:cNvSpPr>
            <a:spLocks noGrp="1"/>
          </p:cNvSpPr>
          <p:nvPr>
            <p:ph type="title"/>
          </p:nvPr>
        </p:nvSpPr>
        <p:spPr/>
        <p:txBody>
          <a:bodyPr/>
          <a:lstStyle/>
          <a:p>
            <a:r>
              <a:rPr lang="en-US" dirty="0"/>
              <a:t>Basic questions in planning</a:t>
            </a:r>
          </a:p>
        </p:txBody>
      </p:sp>
      <p:sp>
        <p:nvSpPr>
          <p:cNvPr id="3" name="Content Placeholder 2">
            <a:extLst>
              <a:ext uri="{FF2B5EF4-FFF2-40B4-BE49-F238E27FC236}">
                <a16:creationId xmlns:a16="http://schemas.microsoft.com/office/drawing/2014/main" id="{9000D056-DD2B-ED0A-5282-925E162E9112}"/>
              </a:ext>
            </a:extLst>
          </p:cNvPr>
          <p:cNvSpPr>
            <a:spLocks noGrp="1"/>
          </p:cNvSpPr>
          <p:nvPr>
            <p:ph idx="1"/>
          </p:nvPr>
        </p:nvSpPr>
        <p:spPr/>
        <p:txBody>
          <a:bodyPr>
            <a:normAutofit fontScale="92500" lnSpcReduction="20000"/>
          </a:bodyPr>
          <a:lstStyle/>
          <a:p>
            <a:pPr marL="0" indent="0">
              <a:buNone/>
            </a:pPr>
            <a:r>
              <a:rPr lang="en-US" dirty="0"/>
              <a:t>The planning process has a number of logical steps that break down into a manageable sequence. It is helpful to ask five basic questions: </a:t>
            </a:r>
          </a:p>
          <a:p>
            <a:r>
              <a:rPr lang="en-US" dirty="0"/>
              <a:t>What do I want to achieve? (What are my objectives?) </a:t>
            </a:r>
          </a:p>
          <a:p>
            <a:r>
              <a:rPr lang="en-US" dirty="0"/>
              <a:t>Who do I want to talk to? (Who are my stakeholders and publics?) </a:t>
            </a:r>
          </a:p>
          <a:p>
            <a:r>
              <a:rPr lang="en-US" dirty="0"/>
              <a:t>What do I want to say? (What is the content I want to get across or the dialogue I want to initiate?) </a:t>
            </a:r>
          </a:p>
          <a:p>
            <a:r>
              <a:rPr lang="en-US" dirty="0"/>
              <a:t>How shall I say it? (What mechanisms shall I use to get my content or dialogue across?) </a:t>
            </a:r>
          </a:p>
          <a:p>
            <a:r>
              <a:rPr lang="en-US" dirty="0"/>
              <a:t>How do I know I’ve got it (How will I evaluate my work?) </a:t>
            </a:r>
          </a:p>
        </p:txBody>
      </p:sp>
    </p:spTree>
    <p:extLst>
      <p:ext uri="{BB962C8B-B14F-4D97-AF65-F5344CB8AC3E}">
        <p14:creationId xmlns:p14="http://schemas.microsoft.com/office/powerpoint/2010/main" val="522661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AF222-176A-7721-53B6-ABF4233B4D70}"/>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Basic questions in planning</a:t>
            </a:r>
            <a:endParaRPr lang="en-US" dirty="0"/>
          </a:p>
        </p:txBody>
      </p:sp>
      <p:sp>
        <p:nvSpPr>
          <p:cNvPr id="3" name="Content Placeholder 2">
            <a:extLst>
              <a:ext uri="{FF2B5EF4-FFF2-40B4-BE49-F238E27FC236}">
                <a16:creationId xmlns:a16="http://schemas.microsoft.com/office/drawing/2014/main" id="{9D55EFFD-206B-5E55-3AE3-2035A2C41D7D}"/>
              </a:ext>
            </a:extLst>
          </p:cNvPr>
          <p:cNvSpPr>
            <a:spLocks noGrp="1"/>
          </p:cNvSpPr>
          <p:nvPr>
            <p:ph idx="1"/>
          </p:nvPr>
        </p:nvSpPr>
        <p:spPr/>
        <p:txBody>
          <a:bodyPr/>
          <a:lstStyle/>
          <a:p>
            <a:pPr marL="0" indent="0">
              <a:buNone/>
            </a:pPr>
            <a:r>
              <a:rPr lang="en-US" dirty="0"/>
              <a:t>In order to answer the questions there are two major requirements: </a:t>
            </a:r>
          </a:p>
          <a:p>
            <a:r>
              <a:rPr lang="en-US" dirty="0"/>
              <a:t>Information. Finding out everything there is to know about the task in hand – careful research and analysis. </a:t>
            </a:r>
          </a:p>
          <a:p>
            <a:r>
              <a:rPr lang="en-US" dirty="0"/>
              <a:t>Strategy. Using that information to identify the guiding principles and main thrust of the </a:t>
            </a:r>
            <a:r>
              <a:rPr lang="en-US" dirty="0" err="1"/>
              <a:t>programme</a:t>
            </a:r>
            <a:r>
              <a:rPr lang="en-US" dirty="0"/>
              <a:t>. </a:t>
            </a:r>
          </a:p>
        </p:txBody>
      </p:sp>
    </p:spTree>
    <p:extLst>
      <p:ext uri="{BB962C8B-B14F-4D97-AF65-F5344CB8AC3E}">
        <p14:creationId xmlns:p14="http://schemas.microsoft.com/office/powerpoint/2010/main" val="22653178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47</TotalTime>
  <Words>847</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1_Office Theme</vt:lpstr>
      <vt:lpstr>Starting the planning process</vt:lpstr>
      <vt:lpstr>Responsibilities of practitioners</vt:lpstr>
      <vt:lpstr>Responsibilities of practitioners</vt:lpstr>
      <vt:lpstr>Public relations policy</vt:lpstr>
      <vt:lpstr>Why planning is important </vt:lpstr>
      <vt:lpstr>Why planning is important </vt:lpstr>
      <vt:lpstr>Why planning is important </vt:lpstr>
      <vt:lpstr>Basic questions in planning</vt:lpstr>
      <vt:lpstr>Basic questions in planning</vt:lpstr>
      <vt:lpstr>The strategic management process</vt:lpstr>
      <vt:lpstr>Textbook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Riasat Amir</dc:creator>
  <cp:lastModifiedBy>Riasat Amir</cp:lastModifiedBy>
  <cp:revision>6</cp:revision>
  <dcterms:created xsi:type="dcterms:W3CDTF">2023-01-27T04:28:06Z</dcterms:created>
  <dcterms:modified xsi:type="dcterms:W3CDTF">2023-01-30T04:51:43Z</dcterms:modified>
</cp:coreProperties>
</file>