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8" r:id="rId12"/>
    <p:sldId id="270" r:id="rId13"/>
    <p:sldId id="274" r:id="rId14"/>
    <p:sldId id="275" r:id="rId15"/>
    <p:sldId id="276" r:id="rId16"/>
    <p:sldId id="277" r:id="rId17"/>
    <p:sldId id="269" r:id="rId18"/>
    <p:sldId id="271" r:id="rId19"/>
    <p:sldId id="266"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6316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59712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24118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00199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73016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37385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47911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39917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06340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1/30/2023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2463924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lstStyle/>
          <a:p>
            <a:r>
              <a:rPr lang="en-US" dirty="0"/>
              <a:t>Public relations in </a:t>
            </a:r>
            <a:br>
              <a:rPr lang="en-US" dirty="0"/>
            </a:br>
            <a:r>
              <a:rPr lang="en-US" dirty="0"/>
              <a:t>context</a:t>
            </a:r>
          </a:p>
        </p:txBody>
      </p:sp>
      <p:sp>
        <p:nvSpPr>
          <p:cNvPr id="3" name="Subtitle 2"/>
          <p:cNvSpPr>
            <a:spLocks noGrp="1"/>
          </p:cNvSpPr>
          <p:nvPr>
            <p:ph type="subTitle" idx="1"/>
          </p:nvPr>
        </p:nvSpPr>
        <p:spPr/>
        <p:txBody>
          <a:bodyPr/>
          <a:lstStyle/>
          <a:p>
            <a:r>
              <a:rPr lang="en-US" b="1" dirty="0">
                <a:solidFill>
                  <a:srgbClr val="8AAA99"/>
                </a:solidFill>
              </a:rPr>
              <a:t>Ch- 2</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1833-C970-CF1A-4C41-6436783926CD}"/>
              </a:ext>
            </a:extLst>
          </p:cNvPr>
          <p:cNvSpPr>
            <a:spLocks noGrp="1"/>
          </p:cNvSpPr>
          <p:nvPr>
            <p:ph type="title"/>
          </p:nvPr>
        </p:nvSpPr>
        <p:spPr/>
        <p:txBody>
          <a:bodyPr>
            <a:normAutofit fontScale="90000"/>
          </a:bodyPr>
          <a:lstStyle/>
          <a:p>
            <a:r>
              <a:rPr lang="en-US" dirty="0"/>
              <a:t>ORGANIZATIONAL DEVELOPMENT – </a:t>
            </a:r>
            <a:br>
              <a:rPr lang="en-US" dirty="0"/>
            </a:br>
            <a:r>
              <a:rPr lang="en-US" dirty="0"/>
              <a:t>BUSINESS STAGE </a:t>
            </a:r>
          </a:p>
        </p:txBody>
      </p:sp>
      <p:sp>
        <p:nvSpPr>
          <p:cNvPr id="3" name="Content Placeholder 2">
            <a:extLst>
              <a:ext uri="{FF2B5EF4-FFF2-40B4-BE49-F238E27FC236}">
                <a16:creationId xmlns:a16="http://schemas.microsoft.com/office/drawing/2014/main" id="{CF00D92E-CE34-F57D-D404-A93D12AA0787}"/>
              </a:ext>
            </a:extLst>
          </p:cNvPr>
          <p:cNvSpPr>
            <a:spLocks noGrp="1"/>
          </p:cNvSpPr>
          <p:nvPr>
            <p:ph idx="1"/>
          </p:nvPr>
        </p:nvSpPr>
        <p:spPr/>
        <p:txBody>
          <a:bodyPr/>
          <a:lstStyle/>
          <a:p>
            <a:pPr marL="0" indent="0">
              <a:buNone/>
            </a:pPr>
            <a:r>
              <a:rPr lang="en-US" dirty="0"/>
              <a:t>Factors affecting organizational development are: </a:t>
            </a:r>
          </a:p>
          <a:p>
            <a:r>
              <a:rPr lang="en-US" dirty="0"/>
              <a:t>the nature of the industry; </a:t>
            </a:r>
          </a:p>
          <a:p>
            <a:r>
              <a:rPr lang="en-US" dirty="0"/>
              <a:t>competitor activity; </a:t>
            </a:r>
          </a:p>
          <a:p>
            <a:r>
              <a:rPr lang="en-US" dirty="0"/>
              <a:t>technological impacts; </a:t>
            </a:r>
          </a:p>
          <a:p>
            <a:r>
              <a:rPr lang="en-US" dirty="0"/>
              <a:t>the power of suppliers; </a:t>
            </a:r>
          </a:p>
          <a:p>
            <a:r>
              <a:rPr lang="en-US" dirty="0"/>
              <a:t>the power of consumers; </a:t>
            </a:r>
          </a:p>
          <a:p>
            <a:r>
              <a:rPr lang="en-US" dirty="0"/>
              <a:t>management decisions on direction; </a:t>
            </a:r>
          </a:p>
          <a:p>
            <a:r>
              <a:rPr lang="en-US" dirty="0"/>
              <a:t>resources, both financial and human. </a:t>
            </a:r>
          </a:p>
        </p:txBody>
      </p:sp>
    </p:spTree>
    <p:extLst>
      <p:ext uri="{BB962C8B-B14F-4D97-AF65-F5344CB8AC3E}">
        <p14:creationId xmlns:p14="http://schemas.microsoft.com/office/powerpoint/2010/main" val="66422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5096-DAC5-7194-E4F2-19397466B216}"/>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477ED9"/>
                </a:solidFill>
                <a:effectLst/>
                <a:uLnTx/>
                <a:uFillTx/>
                <a:latin typeface="Trebuchet MS" panose="020B0603020202020204"/>
                <a:ea typeface="+mj-ea"/>
                <a:cs typeface="+mj-cs"/>
              </a:rPr>
              <a:t>ORGANIZATIONAL DEVELOPMENT – </a:t>
            </a:r>
            <a:br>
              <a:rPr kumimoji="0" lang="en-US" sz="4000" b="1" i="0" u="none" strike="noStrike" kern="1200" cap="none" spc="0" normalizeH="0" baseline="0" noProof="0" dirty="0">
                <a:ln>
                  <a:noFill/>
                </a:ln>
                <a:solidFill>
                  <a:srgbClr val="477ED9"/>
                </a:solidFill>
                <a:effectLst/>
                <a:uLnTx/>
                <a:uFillTx/>
                <a:latin typeface="Trebuchet MS" panose="020B0603020202020204"/>
                <a:ea typeface="+mj-ea"/>
                <a:cs typeface="+mj-cs"/>
              </a:rPr>
            </a:br>
            <a:r>
              <a:rPr kumimoji="0" lang="en-US" sz="4000" b="1" i="0" u="none" strike="noStrike" kern="1200" cap="none" spc="0" normalizeH="0" baseline="0" noProof="0" dirty="0">
                <a:ln>
                  <a:noFill/>
                </a:ln>
                <a:solidFill>
                  <a:srgbClr val="477ED9"/>
                </a:solidFill>
                <a:effectLst/>
                <a:uLnTx/>
                <a:uFillTx/>
                <a:latin typeface="Trebuchet MS" panose="020B0603020202020204"/>
                <a:ea typeface="+mj-ea"/>
                <a:cs typeface="+mj-cs"/>
              </a:rPr>
              <a:t>BUSINESS STAGE </a:t>
            </a:r>
            <a:endParaRPr lang="en-US" dirty="0"/>
          </a:p>
        </p:txBody>
      </p:sp>
      <p:sp>
        <p:nvSpPr>
          <p:cNvPr id="3" name="Content Placeholder 2">
            <a:extLst>
              <a:ext uri="{FF2B5EF4-FFF2-40B4-BE49-F238E27FC236}">
                <a16:creationId xmlns:a16="http://schemas.microsoft.com/office/drawing/2014/main" id="{29F0FF9A-4A52-758B-0DC5-76505141E0D4}"/>
              </a:ext>
            </a:extLst>
          </p:cNvPr>
          <p:cNvSpPr>
            <a:spLocks noGrp="1"/>
          </p:cNvSpPr>
          <p:nvPr>
            <p:ph idx="1"/>
          </p:nvPr>
        </p:nvSpPr>
        <p:spPr/>
        <p:txBody>
          <a:bodyPr/>
          <a:lstStyle/>
          <a:p>
            <a:pPr marL="0" indent="0">
              <a:buNone/>
            </a:pPr>
            <a:r>
              <a:rPr lang="en-US" dirty="0"/>
              <a:t>Looking at the various stages of an organization’s development reveals that there will </a:t>
            </a:r>
            <a:r>
              <a:rPr lang="en-US"/>
              <a:t>be specific </a:t>
            </a:r>
            <a:r>
              <a:rPr lang="en-US" dirty="0"/>
              <a:t>public relations requirements at different times:</a:t>
            </a:r>
          </a:p>
          <a:p>
            <a:r>
              <a:rPr lang="en-US" dirty="0"/>
              <a:t>Start up</a:t>
            </a:r>
          </a:p>
          <a:p>
            <a:r>
              <a:rPr lang="en-US" dirty="0"/>
              <a:t>Growth</a:t>
            </a:r>
          </a:p>
          <a:p>
            <a:r>
              <a:rPr lang="en-US" dirty="0"/>
              <a:t>Maturity</a:t>
            </a:r>
          </a:p>
          <a:p>
            <a:r>
              <a:rPr lang="en-US" dirty="0"/>
              <a:t>Decline</a:t>
            </a:r>
          </a:p>
        </p:txBody>
      </p:sp>
    </p:spTree>
    <p:extLst>
      <p:ext uri="{BB962C8B-B14F-4D97-AF65-F5344CB8AC3E}">
        <p14:creationId xmlns:p14="http://schemas.microsoft.com/office/powerpoint/2010/main" val="1007260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065C2-759D-F8E6-7867-35F758FB5B05}"/>
              </a:ext>
            </a:extLst>
          </p:cNvPr>
          <p:cNvSpPr>
            <a:spLocks noGrp="1"/>
          </p:cNvSpPr>
          <p:nvPr>
            <p:ph type="title"/>
          </p:nvPr>
        </p:nvSpPr>
        <p:spPr/>
        <p:txBody>
          <a:bodyPr/>
          <a:lstStyle/>
          <a:p>
            <a:r>
              <a:rPr lang="en-US" dirty="0"/>
              <a:t>ORGANIZATIONAL CHARACTERISTICS </a:t>
            </a:r>
          </a:p>
        </p:txBody>
      </p:sp>
      <p:sp>
        <p:nvSpPr>
          <p:cNvPr id="3" name="Content Placeholder 2">
            <a:extLst>
              <a:ext uri="{FF2B5EF4-FFF2-40B4-BE49-F238E27FC236}">
                <a16:creationId xmlns:a16="http://schemas.microsoft.com/office/drawing/2014/main" id="{080CCF08-7CEA-08D1-7991-162B98FAA6B3}"/>
              </a:ext>
            </a:extLst>
          </p:cNvPr>
          <p:cNvSpPr>
            <a:spLocks noGrp="1"/>
          </p:cNvSpPr>
          <p:nvPr>
            <p:ph idx="1"/>
          </p:nvPr>
        </p:nvSpPr>
        <p:spPr/>
        <p:txBody>
          <a:bodyPr/>
          <a:lstStyle/>
          <a:p>
            <a:r>
              <a:rPr lang="en-US" dirty="0"/>
              <a:t> Nature of sector</a:t>
            </a:r>
          </a:p>
          <a:p>
            <a:r>
              <a:rPr lang="en-US" dirty="0"/>
              <a:t>Competitor activity</a:t>
            </a:r>
          </a:p>
          <a:p>
            <a:r>
              <a:rPr lang="en-US" dirty="0"/>
              <a:t>Mission</a:t>
            </a:r>
          </a:p>
          <a:p>
            <a:r>
              <a:rPr lang="en-US" dirty="0"/>
              <a:t>Size and structure</a:t>
            </a:r>
          </a:p>
          <a:p>
            <a:r>
              <a:rPr lang="en-US" dirty="0"/>
              <a:t>Nature of the organization</a:t>
            </a:r>
          </a:p>
          <a:p>
            <a:r>
              <a:rPr lang="en-US" dirty="0"/>
              <a:t>Tradition and history</a:t>
            </a:r>
          </a:p>
          <a:p>
            <a:r>
              <a:rPr lang="en-US" dirty="0"/>
              <a:t>Image history</a:t>
            </a:r>
          </a:p>
          <a:p>
            <a:r>
              <a:rPr lang="en-US" dirty="0"/>
              <a:t>Types of employees</a:t>
            </a:r>
          </a:p>
        </p:txBody>
      </p:sp>
    </p:spTree>
    <p:extLst>
      <p:ext uri="{BB962C8B-B14F-4D97-AF65-F5344CB8AC3E}">
        <p14:creationId xmlns:p14="http://schemas.microsoft.com/office/powerpoint/2010/main" val="250110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1B96A-22B6-E3B0-3712-42EFDFC7CC14}"/>
              </a:ext>
            </a:extLst>
          </p:cNvPr>
          <p:cNvSpPr>
            <a:spLocks noGrp="1"/>
          </p:cNvSpPr>
          <p:nvPr>
            <p:ph type="title"/>
          </p:nvPr>
        </p:nvSpPr>
        <p:spPr/>
        <p:txBody>
          <a:bodyPr/>
          <a:lstStyle/>
          <a:p>
            <a:r>
              <a:rPr lang="en-US" dirty="0"/>
              <a:t>Start-up</a:t>
            </a:r>
          </a:p>
        </p:txBody>
      </p:sp>
      <p:sp>
        <p:nvSpPr>
          <p:cNvPr id="3" name="Content Placeholder 2">
            <a:extLst>
              <a:ext uri="{FF2B5EF4-FFF2-40B4-BE49-F238E27FC236}">
                <a16:creationId xmlns:a16="http://schemas.microsoft.com/office/drawing/2014/main" id="{3A621C4B-B809-BC5E-80AC-FEF13533426F}"/>
              </a:ext>
            </a:extLst>
          </p:cNvPr>
          <p:cNvSpPr>
            <a:spLocks noGrp="1"/>
          </p:cNvSpPr>
          <p:nvPr>
            <p:ph idx="1"/>
          </p:nvPr>
        </p:nvSpPr>
        <p:spPr/>
        <p:txBody>
          <a:bodyPr/>
          <a:lstStyle/>
          <a:p>
            <a:pPr marL="0" indent="0">
              <a:buNone/>
            </a:pPr>
            <a:r>
              <a:rPr lang="en-US" dirty="0"/>
              <a:t>Usually companies start small. The owners may know suppliers, customers and their employees, and often there will not be a separate public relations function. Public relations will be in the form of one-to-one contact with the various publics, with maybe some literature and a website with various levels of interactivity to attract business and </a:t>
            </a:r>
            <a:r>
              <a:rPr lang="en-US" dirty="0" err="1"/>
              <a:t>publicise</a:t>
            </a:r>
            <a:r>
              <a:rPr lang="en-US" dirty="0"/>
              <a:t> the company. The main emphasis will be on marketing communication, since growth will be a priority.</a:t>
            </a:r>
          </a:p>
        </p:txBody>
      </p:sp>
    </p:spTree>
    <p:extLst>
      <p:ext uri="{BB962C8B-B14F-4D97-AF65-F5344CB8AC3E}">
        <p14:creationId xmlns:p14="http://schemas.microsoft.com/office/powerpoint/2010/main" val="125008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6948-EBF0-B36A-256F-12BEF85FE682}"/>
              </a:ext>
            </a:extLst>
          </p:cNvPr>
          <p:cNvSpPr>
            <a:spLocks noGrp="1"/>
          </p:cNvSpPr>
          <p:nvPr>
            <p:ph type="title"/>
          </p:nvPr>
        </p:nvSpPr>
        <p:spPr/>
        <p:txBody>
          <a:bodyPr/>
          <a:lstStyle/>
          <a:p>
            <a:r>
              <a:rPr lang="en-US" dirty="0"/>
              <a:t>Growth</a:t>
            </a:r>
          </a:p>
        </p:txBody>
      </p:sp>
      <p:sp>
        <p:nvSpPr>
          <p:cNvPr id="3" name="Content Placeholder 2">
            <a:extLst>
              <a:ext uri="{FF2B5EF4-FFF2-40B4-BE49-F238E27FC236}">
                <a16:creationId xmlns:a16="http://schemas.microsoft.com/office/drawing/2014/main" id="{EF04700E-01A3-6EC8-9187-9E488F4E9047}"/>
              </a:ext>
            </a:extLst>
          </p:cNvPr>
          <p:cNvSpPr>
            <a:spLocks noGrp="1"/>
          </p:cNvSpPr>
          <p:nvPr>
            <p:ph idx="1"/>
          </p:nvPr>
        </p:nvSpPr>
        <p:spPr/>
        <p:txBody>
          <a:bodyPr>
            <a:normAutofit lnSpcReduction="10000"/>
          </a:bodyPr>
          <a:lstStyle/>
          <a:p>
            <a:pPr marL="0" indent="0">
              <a:buNone/>
            </a:pPr>
            <a:r>
              <a:rPr lang="en-US" dirty="0"/>
              <a:t>With more employees and more customers, face-to-face contact may not be possible and management time will be taken up managing the business. At this stage an individual public relations practitioner or a consultancy may be employed. Public relations may still be viewed quite narrowly, largely as part of the marketing communication mix. Externally activity will focus on raising awareness of the company, its products and services. Internally there may be the beginnings of a formal communication </a:t>
            </a:r>
            <a:r>
              <a:rPr lang="en-US" dirty="0" err="1"/>
              <a:t>programme</a:t>
            </a:r>
            <a:r>
              <a:rPr lang="en-US" dirty="0"/>
              <a:t> including </a:t>
            </a:r>
            <a:r>
              <a:rPr lang="en-US" dirty="0" err="1"/>
              <a:t>brifeings</a:t>
            </a:r>
            <a:r>
              <a:rPr lang="en-US" dirty="0"/>
              <a:t>, use of online media, notice boards, social activities and so on. </a:t>
            </a:r>
          </a:p>
        </p:txBody>
      </p:sp>
    </p:spTree>
    <p:extLst>
      <p:ext uri="{BB962C8B-B14F-4D97-AF65-F5344CB8AC3E}">
        <p14:creationId xmlns:p14="http://schemas.microsoft.com/office/powerpoint/2010/main" val="3315690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711F6-6308-C582-7006-3AD8792B93EA}"/>
              </a:ext>
            </a:extLst>
          </p:cNvPr>
          <p:cNvSpPr>
            <a:spLocks noGrp="1"/>
          </p:cNvSpPr>
          <p:nvPr>
            <p:ph type="title"/>
          </p:nvPr>
        </p:nvSpPr>
        <p:spPr/>
        <p:txBody>
          <a:bodyPr/>
          <a:lstStyle/>
          <a:p>
            <a:r>
              <a:rPr lang="en-US" dirty="0"/>
              <a:t>Maturity</a:t>
            </a:r>
          </a:p>
        </p:txBody>
      </p:sp>
      <p:sp>
        <p:nvSpPr>
          <p:cNvPr id="3" name="Content Placeholder 2">
            <a:extLst>
              <a:ext uri="{FF2B5EF4-FFF2-40B4-BE49-F238E27FC236}">
                <a16:creationId xmlns:a16="http://schemas.microsoft.com/office/drawing/2014/main" id="{65B9E247-3D4E-FFE8-ED51-1E9FBE27DFCF}"/>
              </a:ext>
            </a:extLst>
          </p:cNvPr>
          <p:cNvSpPr>
            <a:spLocks noGrp="1"/>
          </p:cNvSpPr>
          <p:nvPr>
            <p:ph idx="1"/>
          </p:nvPr>
        </p:nvSpPr>
        <p:spPr/>
        <p:txBody>
          <a:bodyPr/>
          <a:lstStyle/>
          <a:p>
            <a:r>
              <a:rPr lang="en-US" dirty="0"/>
              <a:t>At this stage the organization is likely to be well established. The public relations function probably will be expanded and certainly the range of activities it is involved in is likely to be considerably broadened.</a:t>
            </a:r>
          </a:p>
        </p:txBody>
      </p:sp>
    </p:spTree>
    <p:extLst>
      <p:ext uri="{BB962C8B-B14F-4D97-AF65-F5344CB8AC3E}">
        <p14:creationId xmlns:p14="http://schemas.microsoft.com/office/powerpoint/2010/main" val="1577698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D149-A5DE-671B-62B3-40D987B822B3}"/>
              </a:ext>
            </a:extLst>
          </p:cNvPr>
          <p:cNvSpPr>
            <a:spLocks noGrp="1"/>
          </p:cNvSpPr>
          <p:nvPr>
            <p:ph type="title"/>
          </p:nvPr>
        </p:nvSpPr>
        <p:spPr/>
        <p:txBody>
          <a:bodyPr/>
          <a:lstStyle/>
          <a:p>
            <a:r>
              <a:rPr lang="en-US" dirty="0"/>
              <a:t>Decline</a:t>
            </a:r>
          </a:p>
        </p:txBody>
      </p:sp>
      <p:sp>
        <p:nvSpPr>
          <p:cNvPr id="3" name="Content Placeholder 2">
            <a:extLst>
              <a:ext uri="{FF2B5EF4-FFF2-40B4-BE49-F238E27FC236}">
                <a16:creationId xmlns:a16="http://schemas.microsoft.com/office/drawing/2014/main" id="{ABAC170F-2578-923E-EB88-86E3202246D6}"/>
              </a:ext>
            </a:extLst>
          </p:cNvPr>
          <p:cNvSpPr>
            <a:spLocks noGrp="1"/>
          </p:cNvSpPr>
          <p:nvPr>
            <p:ph idx="1"/>
          </p:nvPr>
        </p:nvSpPr>
        <p:spPr/>
        <p:txBody>
          <a:bodyPr/>
          <a:lstStyle/>
          <a:p>
            <a:pPr marL="0" indent="0">
              <a:buNone/>
            </a:pPr>
            <a:r>
              <a:rPr lang="en-US" dirty="0"/>
              <a:t>Many companies avoid decline by adjusting their orientation or by moving into new areas of activity. However, for whatever reason, takeover, financial or legislative change, or downright bad management, some organizations move into a period of temporary or permanent decline. Even here there is a vital role for public relations to play. Spotting the issues before they become terminal crises is a key role. Handling crises with honesty and integrity if they do happen .</a:t>
            </a:r>
          </a:p>
        </p:txBody>
      </p:sp>
    </p:spTree>
    <p:extLst>
      <p:ext uri="{BB962C8B-B14F-4D97-AF65-F5344CB8AC3E}">
        <p14:creationId xmlns:p14="http://schemas.microsoft.com/office/powerpoint/2010/main" val="3371770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3C55-0912-F72D-6239-379A052117AA}"/>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F5B4B823-4812-801E-3BA4-338E32B88BF9}"/>
              </a:ext>
            </a:extLst>
          </p:cNvPr>
          <p:cNvSpPr>
            <a:spLocks noGrp="1"/>
          </p:cNvSpPr>
          <p:nvPr>
            <p:ph idx="1"/>
          </p:nvPr>
        </p:nvSpPr>
        <p:spPr/>
        <p:txBody>
          <a:bodyPr>
            <a:normAutofit fontScale="92500" lnSpcReduction="10000"/>
          </a:bodyPr>
          <a:lstStyle/>
          <a:p>
            <a:r>
              <a:rPr lang="en-US" dirty="0"/>
              <a:t>Structural:  The major long-term trends in society, such as an ageing population, globalization, technological developments: things over which the individual organization will have very little control, but of which it needs to be aware.</a:t>
            </a:r>
          </a:p>
          <a:p>
            <a:r>
              <a:rPr lang="en-US" dirty="0"/>
              <a:t>External: Largely contextual issues such as environmental concerns, community concerns, political imperatives. </a:t>
            </a:r>
          </a:p>
          <a:p>
            <a:r>
              <a:rPr lang="en-US" dirty="0"/>
              <a:t>Crises:  Normally short term and arising from unforeseen events, for example a factory disaster, war, product recall. However, sometimes crises have long-term effects on the organization’s reputation.</a:t>
            </a:r>
          </a:p>
        </p:txBody>
      </p:sp>
    </p:spTree>
    <p:extLst>
      <p:ext uri="{BB962C8B-B14F-4D97-AF65-F5344CB8AC3E}">
        <p14:creationId xmlns:p14="http://schemas.microsoft.com/office/powerpoint/2010/main" val="239031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B554-494C-D6CF-768A-60514ABDA85C}"/>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58F1AAD6-3610-CB64-4EDE-8348FC4C36D7}"/>
              </a:ext>
            </a:extLst>
          </p:cNvPr>
          <p:cNvSpPr>
            <a:spLocks noGrp="1"/>
          </p:cNvSpPr>
          <p:nvPr>
            <p:ph idx="1"/>
          </p:nvPr>
        </p:nvSpPr>
        <p:spPr/>
        <p:txBody>
          <a:bodyPr/>
          <a:lstStyle/>
          <a:p>
            <a:r>
              <a:rPr lang="en-US" dirty="0"/>
              <a:t>Internal: Long- or short-term issues that the company faces from within for example succession policy, industrial relations and organizational change</a:t>
            </a:r>
          </a:p>
          <a:p>
            <a:r>
              <a:rPr lang="en-US" dirty="0"/>
              <a:t>Current affairs. Those things that are of immediate public interest and which often are the subject of intense media coverage at the time.</a:t>
            </a:r>
          </a:p>
          <a:p>
            <a:r>
              <a:rPr lang="en-US" dirty="0"/>
              <a:t> Potential: Those issues that have not yet emerged.</a:t>
            </a:r>
          </a:p>
        </p:txBody>
      </p:sp>
    </p:spTree>
    <p:extLst>
      <p:ext uri="{BB962C8B-B14F-4D97-AF65-F5344CB8AC3E}">
        <p14:creationId xmlns:p14="http://schemas.microsoft.com/office/powerpoint/2010/main" val="1054596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3BF4-A4C3-D0BA-4216-42444A875C85}"/>
              </a:ext>
            </a:extLst>
          </p:cNvPr>
          <p:cNvSpPr>
            <a:spLocks noGrp="1"/>
          </p:cNvSpPr>
          <p:nvPr>
            <p:ph type="title"/>
          </p:nvPr>
        </p:nvSpPr>
        <p:spPr/>
        <p:txBody>
          <a:bodyPr/>
          <a:lstStyle/>
          <a:p>
            <a:r>
              <a:rPr lang="en-US" dirty="0"/>
              <a:t>Public opinion</a:t>
            </a:r>
          </a:p>
        </p:txBody>
      </p:sp>
      <p:sp>
        <p:nvSpPr>
          <p:cNvPr id="3" name="Content Placeholder 2">
            <a:extLst>
              <a:ext uri="{FF2B5EF4-FFF2-40B4-BE49-F238E27FC236}">
                <a16:creationId xmlns:a16="http://schemas.microsoft.com/office/drawing/2014/main" id="{B561BA2B-7860-2EF5-F82D-170402B3CE88}"/>
              </a:ext>
            </a:extLst>
          </p:cNvPr>
          <p:cNvSpPr>
            <a:spLocks noGrp="1"/>
          </p:cNvSpPr>
          <p:nvPr>
            <p:ph idx="1"/>
          </p:nvPr>
        </p:nvSpPr>
        <p:spPr/>
        <p:txBody>
          <a:bodyPr/>
          <a:lstStyle/>
          <a:p>
            <a:pPr marL="0" indent="0">
              <a:buNone/>
            </a:pPr>
            <a:r>
              <a:rPr lang="en-US" dirty="0"/>
              <a:t>Public opinion, often expressed through or led by the traditional media or, increasingly, online sources, is a very potent influence on organizations. </a:t>
            </a:r>
          </a:p>
        </p:txBody>
      </p:sp>
    </p:spTree>
    <p:extLst>
      <p:ext uri="{BB962C8B-B14F-4D97-AF65-F5344CB8AC3E}">
        <p14:creationId xmlns:p14="http://schemas.microsoft.com/office/powerpoint/2010/main" val="290602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IS VITALLY IMPORTANT</a:t>
            </a:r>
          </a:p>
        </p:txBody>
      </p:sp>
      <p:sp>
        <p:nvSpPr>
          <p:cNvPr id="3" name="Content Placeholder 2"/>
          <p:cNvSpPr>
            <a:spLocks noGrp="1"/>
          </p:cNvSpPr>
          <p:nvPr>
            <p:ph idx="1"/>
          </p:nvPr>
        </p:nvSpPr>
        <p:spPr/>
        <p:txBody>
          <a:bodyPr>
            <a:normAutofit/>
          </a:bodyPr>
          <a:lstStyle/>
          <a:p>
            <a:r>
              <a:rPr lang="en-US" dirty="0"/>
              <a:t>To plan and manage programs and campaigns effectively it is vitally important to look at the context in which public relations activity takes place, since this differs from organization to organization</a:t>
            </a:r>
          </a:p>
        </p:txBody>
      </p:sp>
    </p:spTree>
    <p:extLst>
      <p:ext uri="{BB962C8B-B14F-4D97-AF65-F5344CB8AC3E}">
        <p14:creationId xmlns:p14="http://schemas.microsoft.com/office/powerpoint/2010/main" val="2059971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FD9E-BE13-61C7-A418-D16CC4FED17E}"/>
              </a:ext>
            </a:extLst>
          </p:cNvPr>
          <p:cNvSpPr>
            <a:spLocks noGrp="1"/>
          </p:cNvSpPr>
          <p:nvPr>
            <p:ph type="title"/>
          </p:nvPr>
        </p:nvSpPr>
        <p:spPr/>
        <p:txBody>
          <a:bodyPr/>
          <a:lstStyle/>
          <a:p>
            <a:r>
              <a:rPr lang="en-US" dirty="0"/>
              <a:t>Time scale</a:t>
            </a:r>
          </a:p>
        </p:txBody>
      </p:sp>
      <p:sp>
        <p:nvSpPr>
          <p:cNvPr id="3" name="Content Placeholder 2">
            <a:extLst>
              <a:ext uri="{FF2B5EF4-FFF2-40B4-BE49-F238E27FC236}">
                <a16:creationId xmlns:a16="http://schemas.microsoft.com/office/drawing/2014/main" id="{6E99DF3E-0698-C6BA-F257-E2080720F553}"/>
              </a:ext>
            </a:extLst>
          </p:cNvPr>
          <p:cNvSpPr>
            <a:spLocks noGrp="1"/>
          </p:cNvSpPr>
          <p:nvPr>
            <p:ph idx="1"/>
          </p:nvPr>
        </p:nvSpPr>
        <p:spPr/>
        <p:txBody>
          <a:bodyPr/>
          <a:lstStyle/>
          <a:p>
            <a:r>
              <a:rPr lang="en-US" dirty="0"/>
              <a:t> Externally driven timescales</a:t>
            </a:r>
          </a:p>
          <a:p>
            <a:r>
              <a:rPr lang="en-US" dirty="0"/>
              <a:t> Internally driven timescales</a:t>
            </a:r>
          </a:p>
        </p:txBody>
      </p:sp>
    </p:spTree>
    <p:extLst>
      <p:ext uri="{BB962C8B-B14F-4D97-AF65-F5344CB8AC3E}">
        <p14:creationId xmlns:p14="http://schemas.microsoft.com/office/powerpoint/2010/main" val="261515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823E-4890-77FF-E53C-32B0EA8A400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604BBB4-47DA-87E6-15C2-E67BBCA3454F}"/>
              </a:ext>
            </a:extLst>
          </p:cNvPr>
          <p:cNvSpPr>
            <a:spLocks noGrp="1"/>
          </p:cNvSpPr>
          <p:nvPr>
            <p:ph idx="1"/>
          </p:nvPr>
        </p:nvSpPr>
        <p:spPr/>
        <p:txBody>
          <a:bodyPr>
            <a:normAutofit/>
          </a:bodyPr>
          <a:lstStyle/>
          <a:p>
            <a:pPr marL="0" indent="0">
              <a:buNone/>
            </a:pPr>
            <a:r>
              <a:rPr lang="en-US" dirty="0"/>
              <a:t>The level of resources put into a public relations function.</a:t>
            </a:r>
          </a:p>
          <a:p>
            <a:pPr marL="0" indent="0">
              <a:buNone/>
            </a:pPr>
            <a:r>
              <a:rPr lang="en-US" dirty="0"/>
              <a:t>Normally there are two approaches. The First is to determine an appropriate departmental structure along with the relevant activities that need to be undertaken, and to provide the human and financial resources to implement them. </a:t>
            </a:r>
          </a:p>
          <a:p>
            <a:pPr marL="0" indent="0">
              <a:buNone/>
            </a:pPr>
            <a:r>
              <a:rPr lang="en-US" dirty="0"/>
              <a:t>The second approach is to devote a budget to public relations determined by some internal resource allocation model. </a:t>
            </a:r>
          </a:p>
        </p:txBody>
      </p:sp>
    </p:spTree>
    <p:extLst>
      <p:ext uri="{BB962C8B-B14F-4D97-AF65-F5344CB8AC3E}">
        <p14:creationId xmlns:p14="http://schemas.microsoft.com/office/powerpoint/2010/main" val="261526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9019-A414-8743-1430-70CBDA8B0FB5}"/>
              </a:ext>
            </a:extLst>
          </p:cNvPr>
          <p:cNvSpPr>
            <a:spLocks noGrp="1"/>
          </p:cNvSpPr>
          <p:nvPr>
            <p:ph type="title"/>
          </p:nvPr>
        </p:nvSpPr>
        <p:spPr/>
        <p:txBody>
          <a:bodyPr>
            <a:normAutofit fontScale="90000"/>
          </a:bodyPr>
          <a:lstStyle/>
          <a:p>
            <a:r>
              <a:rPr lang="en-US" dirty="0"/>
              <a:t> </a:t>
            </a:r>
            <a:r>
              <a:rPr lang="en-US" sz="3100" dirty="0"/>
              <a:t>Factors to be considered when researching the background for</a:t>
            </a:r>
            <a:br>
              <a:rPr lang="en-US" sz="3100" dirty="0"/>
            </a:br>
            <a:r>
              <a:rPr lang="en-US" sz="3100" dirty="0"/>
              <a:t>public relations activity</a:t>
            </a:r>
          </a:p>
        </p:txBody>
      </p:sp>
      <p:sp>
        <p:nvSpPr>
          <p:cNvPr id="3" name="Content Placeholder 2">
            <a:extLst>
              <a:ext uri="{FF2B5EF4-FFF2-40B4-BE49-F238E27FC236}">
                <a16:creationId xmlns:a16="http://schemas.microsoft.com/office/drawing/2014/main" id="{DA80ED7F-88BA-FF4A-786B-F00EC390351D}"/>
              </a:ext>
            </a:extLst>
          </p:cNvPr>
          <p:cNvSpPr>
            <a:spLocks noGrp="1"/>
          </p:cNvSpPr>
          <p:nvPr>
            <p:ph idx="1"/>
          </p:nvPr>
        </p:nvSpPr>
        <p:spPr/>
        <p:txBody>
          <a:bodyPr/>
          <a:lstStyle/>
          <a:p>
            <a:r>
              <a:rPr lang="en-US" dirty="0"/>
              <a:t>Stakeholders and Publics </a:t>
            </a:r>
          </a:p>
          <a:p>
            <a:r>
              <a:rPr lang="en-US" dirty="0"/>
              <a:t>Resources </a:t>
            </a:r>
          </a:p>
          <a:p>
            <a:r>
              <a:rPr lang="en-US" dirty="0"/>
              <a:t>Sectoral considerations </a:t>
            </a:r>
          </a:p>
          <a:p>
            <a:r>
              <a:rPr lang="en-US" dirty="0"/>
              <a:t>Public opinion </a:t>
            </a:r>
          </a:p>
          <a:p>
            <a:r>
              <a:rPr lang="en-US" dirty="0"/>
              <a:t>Issues </a:t>
            </a:r>
          </a:p>
          <a:p>
            <a:r>
              <a:rPr lang="en-US" dirty="0"/>
              <a:t>Timescales </a:t>
            </a:r>
          </a:p>
          <a:p>
            <a:r>
              <a:rPr lang="en-US" dirty="0"/>
              <a:t>Stage of organizational development</a:t>
            </a:r>
          </a:p>
          <a:p>
            <a:r>
              <a:rPr lang="en-US" dirty="0"/>
              <a:t>Organizational characteristic</a:t>
            </a:r>
          </a:p>
        </p:txBody>
      </p:sp>
      <p:sp>
        <p:nvSpPr>
          <p:cNvPr id="4" name="Right Brace 3">
            <a:extLst>
              <a:ext uri="{FF2B5EF4-FFF2-40B4-BE49-F238E27FC236}">
                <a16:creationId xmlns:a16="http://schemas.microsoft.com/office/drawing/2014/main" id="{18417D42-D07F-B82E-04A4-C690AC9A3ADB}"/>
              </a:ext>
            </a:extLst>
          </p:cNvPr>
          <p:cNvSpPr/>
          <p:nvPr/>
        </p:nvSpPr>
        <p:spPr>
          <a:xfrm>
            <a:off x="6934200" y="1962150"/>
            <a:ext cx="523875" cy="38766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5" name="Rectangle 4">
            <a:extLst>
              <a:ext uri="{FF2B5EF4-FFF2-40B4-BE49-F238E27FC236}">
                <a16:creationId xmlns:a16="http://schemas.microsoft.com/office/drawing/2014/main" id="{3B403241-7E85-2C42-F2F3-206D4419ECB1}"/>
              </a:ext>
            </a:extLst>
          </p:cNvPr>
          <p:cNvSpPr/>
          <p:nvPr/>
        </p:nvSpPr>
        <p:spPr>
          <a:xfrm>
            <a:off x="7572375" y="3667125"/>
            <a:ext cx="20955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Organization</a:t>
            </a:r>
          </a:p>
        </p:txBody>
      </p:sp>
    </p:spTree>
    <p:extLst>
      <p:ext uri="{BB962C8B-B14F-4D97-AF65-F5344CB8AC3E}">
        <p14:creationId xmlns:p14="http://schemas.microsoft.com/office/powerpoint/2010/main" val="152048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C893-92AA-1AC6-DC7D-E864D70E3E85}"/>
              </a:ext>
            </a:extLst>
          </p:cNvPr>
          <p:cNvSpPr>
            <a:spLocks noGrp="1"/>
          </p:cNvSpPr>
          <p:nvPr>
            <p:ph type="title"/>
          </p:nvPr>
        </p:nvSpPr>
        <p:spPr/>
        <p:txBody>
          <a:bodyPr/>
          <a:lstStyle/>
          <a:p>
            <a:r>
              <a:rPr lang="en-US" dirty="0"/>
              <a:t>Stakeholder VS Public</a:t>
            </a:r>
          </a:p>
        </p:txBody>
      </p:sp>
      <p:sp>
        <p:nvSpPr>
          <p:cNvPr id="3" name="Content Placeholder 2">
            <a:extLst>
              <a:ext uri="{FF2B5EF4-FFF2-40B4-BE49-F238E27FC236}">
                <a16:creationId xmlns:a16="http://schemas.microsoft.com/office/drawing/2014/main" id="{06863C55-7A63-15BB-B330-F102A4BC5A18}"/>
              </a:ext>
            </a:extLst>
          </p:cNvPr>
          <p:cNvSpPr>
            <a:spLocks noGrp="1"/>
          </p:cNvSpPr>
          <p:nvPr>
            <p:ph idx="1"/>
          </p:nvPr>
        </p:nvSpPr>
        <p:spPr/>
        <p:txBody>
          <a:bodyPr/>
          <a:lstStyle/>
          <a:p>
            <a:r>
              <a:rPr lang="en-US" dirty="0"/>
              <a:t>Freeman defined stakeholders as ‘those who are affected by, or who can affect’ an organization.</a:t>
            </a:r>
          </a:p>
          <a:p>
            <a:r>
              <a:rPr lang="en-US" dirty="0"/>
              <a:t> </a:t>
            </a:r>
            <a:r>
              <a:rPr lang="en-US" dirty="0" err="1"/>
              <a:t>Grunig</a:t>
            </a:r>
            <a:r>
              <a:rPr lang="en-US" dirty="0"/>
              <a:t> and Hunt describe publics as those for whom an organization has created a problem or an issue. </a:t>
            </a:r>
          </a:p>
          <a:p>
            <a:endParaRPr lang="en-US" dirty="0"/>
          </a:p>
        </p:txBody>
      </p:sp>
    </p:spTree>
    <p:extLst>
      <p:ext uri="{BB962C8B-B14F-4D97-AF65-F5344CB8AC3E}">
        <p14:creationId xmlns:p14="http://schemas.microsoft.com/office/powerpoint/2010/main" val="289195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9BF3-70DA-4252-AD74-8ED118F81DB0}"/>
              </a:ext>
            </a:extLst>
          </p:cNvPr>
          <p:cNvSpPr>
            <a:spLocks noGrp="1"/>
          </p:cNvSpPr>
          <p:nvPr>
            <p:ph type="title"/>
          </p:nvPr>
        </p:nvSpPr>
        <p:spPr/>
        <p:txBody>
          <a:bodyPr/>
          <a:lstStyle/>
          <a:p>
            <a:r>
              <a:rPr lang="en-US" dirty="0"/>
              <a:t>Audience &amp; Target group</a:t>
            </a:r>
          </a:p>
        </p:txBody>
      </p:sp>
      <p:sp>
        <p:nvSpPr>
          <p:cNvPr id="3" name="Content Placeholder 2">
            <a:extLst>
              <a:ext uri="{FF2B5EF4-FFF2-40B4-BE49-F238E27FC236}">
                <a16:creationId xmlns:a16="http://schemas.microsoft.com/office/drawing/2014/main" id="{8EAE651C-621F-DD3E-BE5F-6EAA658A68BD}"/>
              </a:ext>
            </a:extLst>
          </p:cNvPr>
          <p:cNvSpPr>
            <a:spLocks noGrp="1"/>
          </p:cNvSpPr>
          <p:nvPr>
            <p:ph idx="1"/>
          </p:nvPr>
        </p:nvSpPr>
        <p:spPr/>
        <p:txBody>
          <a:bodyPr>
            <a:normAutofit fontScale="92500"/>
          </a:bodyPr>
          <a:lstStyle/>
          <a:p>
            <a:r>
              <a:rPr lang="en-US" dirty="0"/>
              <a:t>Audience : The word ‘audience’ is sometimes used in public relations. Audiences are usually broad, undifferentiated groups, reflecting the fact that the word originates from the world of the mass media.</a:t>
            </a:r>
          </a:p>
          <a:p>
            <a:endParaRPr lang="en-US" dirty="0"/>
          </a:p>
          <a:p>
            <a:r>
              <a:rPr lang="en-US" dirty="0"/>
              <a:t>Targe group: ‘target groups’ is a term sometimes used in public relations. These are the groups at which the campaign or </a:t>
            </a:r>
            <a:r>
              <a:rPr lang="en-US" dirty="0" err="1"/>
              <a:t>programme</a:t>
            </a:r>
            <a:r>
              <a:rPr lang="en-US" dirty="0"/>
              <a:t> is aimed: it is their attitudes and </a:t>
            </a:r>
            <a:r>
              <a:rPr lang="en-US" dirty="0" err="1"/>
              <a:t>behaviours</a:t>
            </a:r>
            <a:r>
              <a:rPr lang="en-US" dirty="0"/>
              <a:t> that the originator of the communication wishes to affect in some way.</a:t>
            </a:r>
          </a:p>
        </p:txBody>
      </p:sp>
    </p:spTree>
    <p:extLst>
      <p:ext uri="{BB962C8B-B14F-4D97-AF65-F5344CB8AC3E}">
        <p14:creationId xmlns:p14="http://schemas.microsoft.com/office/powerpoint/2010/main" val="56823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3F6C1-63EF-E098-7442-A60C08894310}"/>
              </a:ext>
            </a:extLst>
          </p:cNvPr>
          <p:cNvSpPr>
            <a:spLocks noGrp="1"/>
          </p:cNvSpPr>
          <p:nvPr>
            <p:ph type="title"/>
          </p:nvPr>
        </p:nvSpPr>
        <p:spPr/>
        <p:txBody>
          <a:bodyPr/>
          <a:lstStyle/>
          <a:p>
            <a:r>
              <a:rPr lang="en-US" dirty="0"/>
              <a:t>Stakeholders and publics</a:t>
            </a:r>
          </a:p>
        </p:txBody>
      </p:sp>
      <p:sp>
        <p:nvSpPr>
          <p:cNvPr id="3" name="Content Placeholder 2">
            <a:extLst>
              <a:ext uri="{FF2B5EF4-FFF2-40B4-BE49-F238E27FC236}">
                <a16:creationId xmlns:a16="http://schemas.microsoft.com/office/drawing/2014/main" id="{DC7FD5D4-A6A8-B9FB-9290-2B8FE9EC5D3C}"/>
              </a:ext>
            </a:extLst>
          </p:cNvPr>
          <p:cNvSpPr>
            <a:spLocks noGrp="1"/>
          </p:cNvSpPr>
          <p:nvPr>
            <p:ph idx="1"/>
          </p:nvPr>
        </p:nvSpPr>
        <p:spPr/>
        <p:txBody>
          <a:bodyPr/>
          <a:lstStyle/>
          <a:p>
            <a:pPr marL="0" indent="0">
              <a:buNone/>
            </a:pPr>
            <a:r>
              <a:rPr lang="en-US" dirty="0"/>
              <a:t>Factors to bear in mind when considering stakeholders and publics include the following: </a:t>
            </a:r>
          </a:p>
          <a:p>
            <a:r>
              <a:rPr lang="en-US" dirty="0"/>
              <a:t>Range</a:t>
            </a:r>
          </a:p>
          <a:p>
            <a:r>
              <a:rPr lang="en-US" dirty="0"/>
              <a:t>Number and locations</a:t>
            </a:r>
          </a:p>
          <a:p>
            <a:r>
              <a:rPr lang="en-US" dirty="0"/>
              <a:t>Influence and Power</a:t>
            </a:r>
          </a:p>
          <a:p>
            <a:r>
              <a:rPr lang="en-US" dirty="0"/>
              <a:t>Connection with organizations</a:t>
            </a:r>
          </a:p>
        </p:txBody>
      </p:sp>
    </p:spTree>
    <p:extLst>
      <p:ext uri="{BB962C8B-B14F-4D97-AF65-F5344CB8AC3E}">
        <p14:creationId xmlns:p14="http://schemas.microsoft.com/office/powerpoint/2010/main" val="126935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EDFBA-8BAC-85BC-31B4-2236A95FEC34}"/>
              </a:ext>
            </a:extLst>
          </p:cNvPr>
          <p:cNvSpPr>
            <a:spLocks noGrp="1"/>
          </p:cNvSpPr>
          <p:nvPr>
            <p:ph type="title"/>
          </p:nvPr>
        </p:nvSpPr>
        <p:spPr/>
        <p:txBody>
          <a:bodyPr/>
          <a:lstStyle/>
          <a:p>
            <a:r>
              <a:rPr lang="en-US" dirty="0"/>
              <a:t>SECTORAL CONSIDERATIONS</a:t>
            </a:r>
          </a:p>
        </p:txBody>
      </p:sp>
      <p:sp>
        <p:nvSpPr>
          <p:cNvPr id="3" name="Content Placeholder 2">
            <a:extLst>
              <a:ext uri="{FF2B5EF4-FFF2-40B4-BE49-F238E27FC236}">
                <a16:creationId xmlns:a16="http://schemas.microsoft.com/office/drawing/2014/main" id="{0FF316F3-78B6-C678-C695-DD8F9BD6CEE8}"/>
              </a:ext>
            </a:extLst>
          </p:cNvPr>
          <p:cNvSpPr>
            <a:spLocks noGrp="1"/>
          </p:cNvSpPr>
          <p:nvPr>
            <p:ph idx="1"/>
          </p:nvPr>
        </p:nvSpPr>
        <p:spPr/>
        <p:txBody>
          <a:bodyPr/>
          <a:lstStyle/>
          <a:p>
            <a:r>
              <a:rPr lang="en-US" dirty="0"/>
              <a:t>The nature of the sector in which the organization operates will profoundly influence the way public relations is conducted. Public relations for a market-leading manufacturer of fast-moving consumer goods is quite different from public relations for a college of further education.</a:t>
            </a:r>
          </a:p>
        </p:txBody>
      </p:sp>
    </p:spTree>
    <p:extLst>
      <p:ext uri="{BB962C8B-B14F-4D97-AF65-F5344CB8AC3E}">
        <p14:creationId xmlns:p14="http://schemas.microsoft.com/office/powerpoint/2010/main" val="365684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93D6-F208-5ABE-61DE-3645A67A0237}"/>
              </a:ext>
            </a:extLst>
          </p:cNvPr>
          <p:cNvSpPr>
            <a:spLocks noGrp="1"/>
          </p:cNvSpPr>
          <p:nvPr>
            <p:ph type="title"/>
          </p:nvPr>
        </p:nvSpPr>
        <p:spPr/>
        <p:txBody>
          <a:bodyPr/>
          <a:lstStyle/>
          <a:p>
            <a:r>
              <a:rPr lang="en-US" dirty="0"/>
              <a:t>SECTORAL CONSIDERATIONS</a:t>
            </a:r>
          </a:p>
        </p:txBody>
      </p:sp>
      <p:sp>
        <p:nvSpPr>
          <p:cNvPr id="3" name="Content Placeholder 2">
            <a:extLst>
              <a:ext uri="{FF2B5EF4-FFF2-40B4-BE49-F238E27FC236}">
                <a16:creationId xmlns:a16="http://schemas.microsoft.com/office/drawing/2014/main" id="{707CDF82-0465-28C8-E8A4-98CF23056D45}"/>
              </a:ext>
            </a:extLst>
          </p:cNvPr>
          <p:cNvSpPr>
            <a:spLocks noGrp="1"/>
          </p:cNvSpPr>
          <p:nvPr>
            <p:ph idx="1"/>
          </p:nvPr>
        </p:nvSpPr>
        <p:spPr/>
        <p:txBody>
          <a:bodyPr>
            <a:normAutofit fontScale="77500" lnSpcReduction="20000"/>
          </a:bodyPr>
          <a:lstStyle/>
          <a:p>
            <a:pPr marL="0" indent="0">
              <a:buNone/>
            </a:pPr>
            <a:r>
              <a:rPr lang="en-US" dirty="0"/>
              <a:t>Each sector has its own particular opportunities, threats and constraints. Just some of the sectors in the public or non-profit-making area are: </a:t>
            </a:r>
          </a:p>
          <a:p>
            <a:r>
              <a:rPr lang="en-US" dirty="0"/>
              <a:t>education; </a:t>
            </a:r>
          </a:p>
          <a:p>
            <a:r>
              <a:rPr lang="en-US" dirty="0"/>
              <a:t>government departments;</a:t>
            </a:r>
          </a:p>
          <a:p>
            <a:r>
              <a:rPr lang="en-US" dirty="0"/>
              <a:t>National Health Service (NHS), health and medical care; </a:t>
            </a:r>
          </a:p>
          <a:p>
            <a:r>
              <a:rPr lang="en-US" dirty="0"/>
              <a:t>voluntary organizations; </a:t>
            </a:r>
          </a:p>
          <a:p>
            <a:r>
              <a:rPr lang="en-US" dirty="0"/>
              <a:t>charities; </a:t>
            </a:r>
          </a:p>
          <a:p>
            <a:r>
              <a:rPr lang="en-US" dirty="0"/>
              <a:t>emergency services; </a:t>
            </a:r>
          </a:p>
          <a:p>
            <a:r>
              <a:rPr lang="en-US" dirty="0"/>
              <a:t>the armed services; </a:t>
            </a:r>
          </a:p>
          <a:p>
            <a:r>
              <a:rPr lang="en-US" dirty="0"/>
              <a:t>NGOs (non-governmental organizations), for example the World Health Organization;</a:t>
            </a:r>
          </a:p>
          <a:p>
            <a:r>
              <a:rPr lang="en-US" dirty="0"/>
              <a:t>local government.</a:t>
            </a:r>
          </a:p>
          <a:p>
            <a:endParaRPr lang="en-US" dirty="0"/>
          </a:p>
        </p:txBody>
      </p:sp>
    </p:spTree>
    <p:extLst>
      <p:ext uri="{BB962C8B-B14F-4D97-AF65-F5344CB8AC3E}">
        <p14:creationId xmlns:p14="http://schemas.microsoft.com/office/powerpoint/2010/main" val="332775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945C-279F-8004-7E6B-5A841C6D8770}"/>
              </a:ext>
            </a:extLst>
          </p:cNvPr>
          <p:cNvSpPr>
            <a:spLocks noGrp="1"/>
          </p:cNvSpPr>
          <p:nvPr>
            <p:ph type="title"/>
          </p:nvPr>
        </p:nvSpPr>
        <p:spPr/>
        <p:txBody>
          <a:bodyPr/>
          <a:lstStyle/>
          <a:p>
            <a:r>
              <a:rPr lang="en-US" dirty="0"/>
              <a:t>SECTORAL CONSIDERATIONS</a:t>
            </a:r>
          </a:p>
        </p:txBody>
      </p:sp>
      <p:sp>
        <p:nvSpPr>
          <p:cNvPr id="3" name="Content Placeholder 2">
            <a:extLst>
              <a:ext uri="{FF2B5EF4-FFF2-40B4-BE49-F238E27FC236}">
                <a16:creationId xmlns:a16="http://schemas.microsoft.com/office/drawing/2014/main" id="{0B9510FF-65B3-FAF2-3B69-AC37AD87E74D}"/>
              </a:ext>
            </a:extLst>
          </p:cNvPr>
          <p:cNvSpPr>
            <a:spLocks noGrp="1"/>
          </p:cNvSpPr>
          <p:nvPr>
            <p:ph idx="1"/>
          </p:nvPr>
        </p:nvSpPr>
        <p:spPr/>
        <p:txBody>
          <a:bodyPr/>
          <a:lstStyle/>
          <a:p>
            <a:pPr marL="0" indent="0">
              <a:buNone/>
            </a:pPr>
            <a:r>
              <a:rPr lang="en-US" dirty="0"/>
              <a:t>All the private sector cannot be regarded as a uniform mass. It can be split up into the following areas: </a:t>
            </a:r>
          </a:p>
          <a:p>
            <a:r>
              <a:rPr lang="en-US" dirty="0"/>
              <a:t>commerce; </a:t>
            </a:r>
          </a:p>
          <a:p>
            <a:r>
              <a:rPr lang="en-US" dirty="0"/>
              <a:t>finance; </a:t>
            </a:r>
          </a:p>
          <a:p>
            <a:r>
              <a:rPr lang="en-US" dirty="0"/>
              <a:t>manufacturing; </a:t>
            </a:r>
          </a:p>
          <a:p>
            <a:r>
              <a:rPr lang="en-US" dirty="0"/>
              <a:t>services; </a:t>
            </a:r>
          </a:p>
          <a:p>
            <a:r>
              <a:rPr lang="en-US" dirty="0"/>
              <a:t>retail. </a:t>
            </a:r>
          </a:p>
        </p:txBody>
      </p:sp>
    </p:spTree>
    <p:extLst>
      <p:ext uri="{BB962C8B-B14F-4D97-AF65-F5344CB8AC3E}">
        <p14:creationId xmlns:p14="http://schemas.microsoft.com/office/powerpoint/2010/main" val="17713793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119</TotalTime>
  <Words>1048</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1_Office Theme</vt:lpstr>
      <vt:lpstr>Public relations in  context</vt:lpstr>
      <vt:lpstr>CONTEXT IS VITALLY IMPORTANT</vt:lpstr>
      <vt:lpstr> Factors to be considered when researching the background for public relations activity</vt:lpstr>
      <vt:lpstr>Stakeholder VS Public</vt:lpstr>
      <vt:lpstr>Audience &amp; Target group</vt:lpstr>
      <vt:lpstr>Stakeholders and publics</vt:lpstr>
      <vt:lpstr>SECTORAL CONSIDERATIONS</vt:lpstr>
      <vt:lpstr>SECTORAL CONSIDERATIONS</vt:lpstr>
      <vt:lpstr>SECTORAL CONSIDERATIONS</vt:lpstr>
      <vt:lpstr>ORGANIZATIONAL DEVELOPMENT –  BUSINESS STAGE </vt:lpstr>
      <vt:lpstr>ORGANIZATIONAL DEVELOPMENT –  BUSINESS STAGE </vt:lpstr>
      <vt:lpstr>ORGANIZATIONAL CHARACTERISTICS </vt:lpstr>
      <vt:lpstr>Start-up</vt:lpstr>
      <vt:lpstr>Growth</vt:lpstr>
      <vt:lpstr>Maturity</vt:lpstr>
      <vt:lpstr>Decline</vt:lpstr>
      <vt:lpstr>ISSUES</vt:lpstr>
      <vt:lpstr>Issues</vt:lpstr>
      <vt:lpstr>Public opinion</vt:lpstr>
      <vt:lpstr>Time scale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in  context</dc:title>
  <dc:creator>Riasat Amir</dc:creator>
  <cp:lastModifiedBy>Riasat Amir</cp:lastModifiedBy>
  <cp:revision>11</cp:revision>
  <dcterms:created xsi:type="dcterms:W3CDTF">2023-01-23T13:24:16Z</dcterms:created>
  <dcterms:modified xsi:type="dcterms:W3CDTF">2023-01-30T04:10:08Z</dcterms:modified>
</cp:coreProperties>
</file>