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9" r:id="rId11"/>
    <p:sldId id="268" r:id="rId12"/>
    <p:sldId id="271" r:id="rId13"/>
    <p:sldId id="270" r:id="rId14"/>
    <p:sldId id="267" r:id="rId15"/>
    <p:sldId id="272" r:id="rId16"/>
    <p:sldId id="273"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AA99"/>
    <a:srgbClr val="477ED9"/>
    <a:srgbClr val="F2BB3B"/>
    <a:srgbClr val="B89F62"/>
    <a:srgbClr val="F1D03A"/>
    <a:srgbClr val="0167A7"/>
    <a:srgbClr val="BA254F"/>
    <a:srgbClr val="A507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6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7170" y="1041400"/>
            <a:ext cx="6640287" cy="2387600"/>
          </a:xfrm>
        </p:spPr>
        <p:txBody>
          <a:bodyPr anchor="b">
            <a:normAutofit/>
          </a:bodyPr>
          <a:lstStyle>
            <a:lvl1pPr algn="ctr">
              <a:defRPr sz="6000"/>
            </a:lvl1pPr>
          </a:lstStyle>
          <a:p>
            <a:r>
              <a:rPr lang="en-US"/>
              <a:t>Click to edit Master title style</a:t>
            </a:r>
          </a:p>
        </p:txBody>
      </p:sp>
      <p:sp>
        <p:nvSpPr>
          <p:cNvPr id="3" name="Subtitle 2"/>
          <p:cNvSpPr>
            <a:spLocks noGrp="1"/>
          </p:cNvSpPr>
          <p:nvPr>
            <p:ph type="subTitle" idx="1"/>
          </p:nvPr>
        </p:nvSpPr>
        <p:spPr>
          <a:xfrm>
            <a:off x="5127170" y="3521075"/>
            <a:ext cx="664028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6D79ED-3FA7-4EF8-964B-EB8BCFAB02F8}"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72437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6D79ED-3FA7-4EF8-964B-EB8BCFAB02F8}"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97525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943" y="1683613"/>
            <a:ext cx="8251553" cy="285273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404943" y="4563338"/>
            <a:ext cx="8251553"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D79ED-3FA7-4EF8-964B-EB8BCFAB02F8}" type="datetimeFigureOut">
              <a:rPr lang="en-US" smtClean="0"/>
              <a:t>1/22/2023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83134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4943" y="1873975"/>
            <a:ext cx="42062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0926" y="1873975"/>
            <a:ext cx="4297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D79ED-3FA7-4EF8-964B-EB8BCFAB02F8}"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81324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4943" y="299811"/>
            <a:ext cx="8623663" cy="1325563"/>
          </a:xfrm>
        </p:spPr>
        <p:txBody>
          <a:bodyPr/>
          <a:lstStyle/>
          <a:p>
            <a:r>
              <a:rPr lang="en-US"/>
              <a:t>Click to edit Master title style</a:t>
            </a:r>
          </a:p>
        </p:txBody>
      </p:sp>
      <p:sp>
        <p:nvSpPr>
          <p:cNvPr id="3" name="Text Placeholder 2"/>
          <p:cNvSpPr>
            <a:spLocks noGrp="1"/>
          </p:cNvSpPr>
          <p:nvPr>
            <p:ph type="body" idx="1"/>
          </p:nvPr>
        </p:nvSpPr>
        <p:spPr>
          <a:xfrm>
            <a:off x="404940" y="1615849"/>
            <a:ext cx="43891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4941" y="2439761"/>
            <a:ext cx="438912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11629" y="1615849"/>
            <a:ext cx="41169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11629" y="2439761"/>
            <a:ext cx="411697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6D79ED-3FA7-4EF8-964B-EB8BCFAB02F8}" type="datetimeFigureOut">
              <a:rPr lang="en-US" smtClean="0"/>
              <a:t>1/22/2023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14071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6D79ED-3FA7-4EF8-964B-EB8BCFAB02F8}" type="datetimeFigureOut">
              <a:rPr lang="en-US" smtClean="0"/>
              <a:t>1/22/2023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76173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79ED-3FA7-4EF8-964B-EB8BCFAB02F8}" type="datetimeFigureOut">
              <a:rPr lang="en-US" smtClean="0"/>
              <a:t>1/22/2023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93855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3" y="465138"/>
            <a:ext cx="3099980" cy="160020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657594" y="465138"/>
            <a:ext cx="5371011"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04943" y="2065338"/>
            <a:ext cx="309998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884626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4" y="483326"/>
            <a:ext cx="2677886" cy="1600200"/>
          </a:xfrm>
        </p:spPr>
        <p:txBody>
          <a:bodyPr anchor="ct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3218899" y="483326"/>
            <a:ext cx="580970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04944" y="2083526"/>
            <a:ext cx="267788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1/22/2023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411005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rezentr.com/?utm_source=templates&amp;utm_medium=presentation&amp;utm_campaign=free_downloads_20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943" y="417376"/>
            <a:ext cx="8623663"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04943" y="1841862"/>
            <a:ext cx="8623663" cy="4387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04943" y="6356349"/>
            <a:ext cx="21836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D79ED-3FA7-4EF8-964B-EB8BCFAB02F8}" type="datetimeFigureOut">
              <a:rPr lang="en-US" smtClean="0"/>
              <a:t>1/22/2023</a:t>
            </a:fld>
            <a:endParaRPr lang="en-US"/>
          </a:p>
        </p:txBody>
      </p:sp>
      <p:sp>
        <p:nvSpPr>
          <p:cNvPr id="5" name="Footer Placeholder 4"/>
          <p:cNvSpPr>
            <a:spLocks noGrp="1"/>
          </p:cNvSpPr>
          <p:nvPr>
            <p:ph type="ftr" sz="quarter" idx="3"/>
          </p:nvPr>
        </p:nvSpPr>
        <p:spPr>
          <a:xfrm>
            <a:off x="3218899" y="6356349"/>
            <a:ext cx="32755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24693" y="6356350"/>
            <a:ext cx="6266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12CB2-7F2C-47B9-AE70-22A94B49F233}" type="slidenum">
              <a:rPr lang="en-US" smtClean="0"/>
              <a:t>‹#›</a:t>
            </a:fld>
            <a:endParaRPr lang="en-US"/>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16200000">
            <a:off x="-610475" y="4914981"/>
            <a:ext cx="896556" cy="324395"/>
          </a:xfrm>
          <a:prstGeom prst="rect">
            <a:avLst/>
          </a:prstGeom>
        </p:spPr>
      </p:pic>
      <p:sp>
        <p:nvSpPr>
          <p:cNvPr id="12" name="TextBox 11"/>
          <p:cNvSpPr txBox="1"/>
          <p:nvPr userDrawn="1"/>
        </p:nvSpPr>
        <p:spPr>
          <a:xfrm rot="16200000">
            <a:off x="-2113768" y="2546065"/>
            <a:ext cx="3888671" cy="276999"/>
          </a:xfrm>
          <a:prstGeom prst="rect">
            <a:avLst/>
          </a:prstGeom>
          <a:noFill/>
        </p:spPr>
        <p:txBody>
          <a:bodyPr wrap="square" rtlCol="0" anchor="ctr">
            <a:spAutoFit/>
          </a:bodyPr>
          <a:lstStyle/>
          <a:p>
            <a:r>
              <a:rPr lang="bs-Latn-BA" sz="1200" dirty="0">
                <a:solidFill>
                  <a:schemeClr val="bg1">
                    <a:lumMod val="65000"/>
                  </a:schemeClr>
                </a:solidFill>
              </a:rPr>
              <a:t>Find</a:t>
            </a:r>
            <a:r>
              <a:rPr lang="bs-Latn-BA" sz="1200" baseline="0" dirty="0">
                <a:solidFill>
                  <a:schemeClr val="bg1">
                    <a:lumMod val="65000"/>
                  </a:schemeClr>
                </a:solidFill>
              </a:rPr>
              <a:t> m</a:t>
            </a:r>
            <a:r>
              <a:rPr lang="bs-Latn-BA" sz="1200" dirty="0">
                <a:solidFill>
                  <a:schemeClr val="bg1">
                    <a:lumMod val="65000"/>
                  </a:schemeClr>
                </a:solidFill>
              </a:rPr>
              <a:t>ore PowerPoint templates</a:t>
            </a:r>
            <a:r>
              <a:rPr lang="bs-Latn-BA" sz="1200" baseline="0" dirty="0">
                <a:solidFill>
                  <a:schemeClr val="bg1">
                    <a:lumMod val="65000"/>
                  </a:schemeClr>
                </a:solidFill>
              </a:rPr>
              <a:t> on </a:t>
            </a:r>
            <a:r>
              <a:rPr lang="bs-Latn-BA" sz="1200" b="1" baseline="0" dirty="0">
                <a:solidFill>
                  <a:schemeClr val="bg1">
                    <a:lumMod val="65000"/>
                  </a:schemeClr>
                </a:solidFill>
                <a:hlinkClick r:id="rId13"/>
              </a:rPr>
              <a:t>prezentr.com</a:t>
            </a:r>
            <a:r>
              <a:rPr lang="bs-Latn-BA" sz="1200" baseline="0" dirty="0">
                <a:solidFill>
                  <a:schemeClr val="bg1">
                    <a:lumMod val="65000"/>
                  </a:schemeClr>
                </a:solidFill>
              </a:rPr>
              <a:t>!</a:t>
            </a:r>
            <a:endParaRPr lang="en-US" sz="1200" dirty="0">
              <a:solidFill>
                <a:schemeClr val="bg1">
                  <a:lumMod val="65000"/>
                </a:schemeClr>
              </a:solidFill>
            </a:endParaRPr>
          </a:p>
        </p:txBody>
      </p:sp>
    </p:spTree>
    <p:extLst>
      <p:ext uri="{BB962C8B-B14F-4D97-AF65-F5344CB8AC3E}">
        <p14:creationId xmlns:p14="http://schemas.microsoft.com/office/powerpoint/2010/main" val="1297349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lnSpc>
          <a:spcPct val="90000"/>
        </a:lnSpc>
        <a:spcBef>
          <a:spcPct val="0"/>
        </a:spcBef>
        <a:buNone/>
        <a:defRPr sz="4400" b="1" kern="1200">
          <a:solidFill>
            <a:srgbClr val="477ED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ezentr.com/?utm_source=templates&amp;utm_medium=presentation&amp;utm_campaign=free_downloads_2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id="{690A4DCE-900A-874A-B628-D52BB5C182F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s-Latn-BA"/>
          </a:p>
        </p:txBody>
      </p:sp>
      <p:sp>
        <p:nvSpPr>
          <p:cNvPr id="2" name="Title 1"/>
          <p:cNvSpPr>
            <a:spLocks noGrp="1"/>
          </p:cNvSpPr>
          <p:nvPr>
            <p:ph type="ctrTitle"/>
          </p:nvPr>
        </p:nvSpPr>
        <p:spPr>
          <a:xfrm>
            <a:off x="4543426" y="1041400"/>
            <a:ext cx="7515224" cy="2387600"/>
          </a:xfrm>
        </p:spPr>
        <p:txBody>
          <a:bodyPr>
            <a:noAutofit/>
          </a:bodyPr>
          <a:lstStyle/>
          <a:p>
            <a:r>
              <a:rPr lang="en-US" sz="2800" dirty="0"/>
              <a:t>Planning and Managing Public Relations Campaigns</a:t>
            </a:r>
            <a:br>
              <a:rPr lang="en-US" sz="2800" dirty="0"/>
            </a:br>
            <a:r>
              <a:rPr lang="en-US" sz="2800" dirty="0"/>
              <a:t>A strategic Approach</a:t>
            </a:r>
            <a:br>
              <a:rPr lang="en-US" sz="2800" dirty="0"/>
            </a:br>
            <a:r>
              <a:rPr lang="en-US" sz="2800" dirty="0"/>
              <a:t>By</a:t>
            </a:r>
            <a:br>
              <a:rPr lang="en-US" sz="2800" dirty="0"/>
            </a:br>
            <a:r>
              <a:rPr lang="en-US" sz="2800" dirty="0"/>
              <a:t>Anne Gregory</a:t>
            </a:r>
          </a:p>
        </p:txBody>
      </p:sp>
      <p:sp>
        <p:nvSpPr>
          <p:cNvPr id="3" name="Subtitle 2"/>
          <p:cNvSpPr>
            <a:spLocks noGrp="1"/>
          </p:cNvSpPr>
          <p:nvPr>
            <p:ph type="subTitle" idx="1"/>
          </p:nvPr>
        </p:nvSpPr>
        <p:spPr/>
        <p:txBody>
          <a:bodyPr/>
          <a:lstStyle/>
          <a:p>
            <a:r>
              <a:rPr lang="en-US" b="1" dirty="0">
                <a:solidFill>
                  <a:srgbClr val="8AAA99"/>
                </a:solidFill>
              </a:rPr>
              <a:t>Chapter: 1</a:t>
            </a:r>
          </a:p>
        </p:txBody>
      </p:sp>
    </p:spTree>
    <p:extLst>
      <p:ext uri="{BB962C8B-B14F-4D97-AF65-F5344CB8AC3E}">
        <p14:creationId xmlns:p14="http://schemas.microsoft.com/office/powerpoint/2010/main" val="7209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8841A-9663-6460-6C46-321CF0C3ABFB}"/>
              </a:ext>
            </a:extLst>
          </p:cNvPr>
          <p:cNvSpPr>
            <a:spLocks noGrp="1"/>
          </p:cNvSpPr>
          <p:nvPr>
            <p:ph type="title"/>
          </p:nvPr>
        </p:nvSpPr>
        <p:spPr/>
        <p:txBody>
          <a:bodyPr>
            <a:normAutofit fontScale="90000"/>
          </a:bodyPr>
          <a:lstStyle/>
          <a:p>
            <a:r>
              <a:rPr lang="en-US" dirty="0"/>
              <a:t> </a:t>
            </a:r>
            <a:r>
              <a:rPr lang="en-US" sz="3600" dirty="0"/>
              <a:t>The two-way information flow between an organization</a:t>
            </a:r>
            <a:br>
              <a:rPr lang="en-US" sz="3600" dirty="0"/>
            </a:br>
            <a:r>
              <a:rPr lang="en-US" sz="3600" dirty="0"/>
              <a:t>and its environment</a:t>
            </a:r>
          </a:p>
        </p:txBody>
      </p:sp>
      <p:sp>
        <p:nvSpPr>
          <p:cNvPr id="3" name="Content Placeholder 2">
            <a:extLst>
              <a:ext uri="{FF2B5EF4-FFF2-40B4-BE49-F238E27FC236}">
                <a16:creationId xmlns:a16="http://schemas.microsoft.com/office/drawing/2014/main" id="{A2A7371D-785D-6AED-9A01-0D01CF032CD7}"/>
              </a:ext>
            </a:extLst>
          </p:cNvPr>
          <p:cNvSpPr>
            <a:spLocks noGrp="1"/>
          </p:cNvSpPr>
          <p:nvPr>
            <p:ph idx="1"/>
          </p:nvPr>
        </p:nvSpPr>
        <p:spPr/>
        <p:txBody>
          <a:bodyPr>
            <a:normAutofit/>
          </a:bodyPr>
          <a:lstStyle/>
          <a:p>
            <a:r>
              <a:rPr lang="en-US" dirty="0"/>
              <a:t>First, impact of organizational decisions on stakeholders and social environment.</a:t>
            </a:r>
          </a:p>
          <a:p>
            <a:r>
              <a:rPr lang="en-US" dirty="0"/>
              <a:t>Second</a:t>
            </a:r>
            <a:r>
              <a:rPr lang="en-US"/>
              <a:t>, Impact </a:t>
            </a:r>
            <a:r>
              <a:rPr lang="en-US" dirty="0"/>
              <a:t>of environment and stakeholders’ views </a:t>
            </a:r>
            <a:r>
              <a:rPr lang="en-US"/>
              <a:t>on organizations. </a:t>
            </a:r>
            <a:endParaRPr lang="en-US" dirty="0"/>
          </a:p>
        </p:txBody>
      </p:sp>
    </p:spTree>
    <p:extLst>
      <p:ext uri="{BB962C8B-B14F-4D97-AF65-F5344CB8AC3E}">
        <p14:creationId xmlns:p14="http://schemas.microsoft.com/office/powerpoint/2010/main" val="4136622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6D6E7-E121-1DA7-B181-860904C085ED}"/>
              </a:ext>
            </a:extLst>
          </p:cNvPr>
          <p:cNvSpPr>
            <a:spLocks noGrp="1"/>
          </p:cNvSpPr>
          <p:nvPr>
            <p:ph type="title"/>
          </p:nvPr>
        </p:nvSpPr>
        <p:spPr/>
        <p:txBody>
          <a:bodyPr/>
          <a:lstStyle/>
          <a:p>
            <a:r>
              <a:rPr lang="en-US" dirty="0"/>
              <a:t>Communication skills</a:t>
            </a:r>
          </a:p>
        </p:txBody>
      </p:sp>
      <p:sp>
        <p:nvSpPr>
          <p:cNvPr id="3" name="Content Placeholder 2">
            <a:extLst>
              <a:ext uri="{FF2B5EF4-FFF2-40B4-BE49-F238E27FC236}">
                <a16:creationId xmlns:a16="http://schemas.microsoft.com/office/drawing/2014/main" id="{60782514-5764-B03B-954F-22DEE71AB5CA}"/>
              </a:ext>
            </a:extLst>
          </p:cNvPr>
          <p:cNvSpPr>
            <a:spLocks noGrp="1"/>
          </p:cNvSpPr>
          <p:nvPr>
            <p:ph idx="1"/>
          </p:nvPr>
        </p:nvSpPr>
        <p:spPr/>
        <p:txBody>
          <a:bodyPr/>
          <a:lstStyle/>
          <a:p>
            <a:r>
              <a:rPr lang="en-US" dirty="0"/>
              <a:t>At a tactical level, the role of the public relations practitioner is to manage appropriate communication between an organization and its stakeholders and vice versa by ensuring that both the content and the channel are suitable and timely.</a:t>
            </a:r>
          </a:p>
          <a:p>
            <a:r>
              <a:rPr lang="en-US" dirty="0"/>
              <a:t>Once strategy is determined, it needs to be communicated. Ideally, during the process of strategic development, external and internal stakeholders will have been involved.</a:t>
            </a:r>
          </a:p>
        </p:txBody>
      </p:sp>
    </p:spTree>
    <p:extLst>
      <p:ext uri="{BB962C8B-B14F-4D97-AF65-F5344CB8AC3E}">
        <p14:creationId xmlns:p14="http://schemas.microsoft.com/office/powerpoint/2010/main" val="3113283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A5B94-547E-2BFE-A5D0-381B6372D71E}"/>
              </a:ext>
            </a:extLst>
          </p:cNvPr>
          <p:cNvSpPr>
            <a:spLocks noGrp="1"/>
          </p:cNvSpPr>
          <p:nvPr>
            <p:ph type="title"/>
          </p:nvPr>
        </p:nvSpPr>
        <p:spPr/>
        <p:txBody>
          <a:bodyPr/>
          <a:lstStyle/>
          <a:p>
            <a:r>
              <a:rPr lang="en-US" dirty="0"/>
              <a:t> Why is communication important?</a:t>
            </a:r>
          </a:p>
        </p:txBody>
      </p:sp>
      <p:sp>
        <p:nvSpPr>
          <p:cNvPr id="3" name="Content Placeholder 2">
            <a:extLst>
              <a:ext uri="{FF2B5EF4-FFF2-40B4-BE49-F238E27FC236}">
                <a16:creationId xmlns:a16="http://schemas.microsoft.com/office/drawing/2014/main" id="{402B7690-4B3C-E6A7-569C-CBA133766F21}"/>
              </a:ext>
            </a:extLst>
          </p:cNvPr>
          <p:cNvSpPr>
            <a:spLocks noGrp="1"/>
          </p:cNvSpPr>
          <p:nvPr>
            <p:ph idx="1"/>
          </p:nvPr>
        </p:nvSpPr>
        <p:spPr/>
        <p:txBody>
          <a:bodyPr/>
          <a:lstStyle/>
          <a:p>
            <a:r>
              <a:rPr lang="en-US" dirty="0"/>
              <a:t>First of all it helps to further the strategic objectives of an organization because it is the vehicle used to enlist the support of all the various groups or key publics by ensuring the vision and values of the chief executive and organization are understood.</a:t>
            </a:r>
          </a:p>
          <a:p>
            <a:r>
              <a:rPr lang="en-US" dirty="0"/>
              <a:t>Second, it positively fosters relationships with key publics. These publics are ultimately responsible for the destiny of the organization for good or ill. </a:t>
            </a:r>
          </a:p>
        </p:txBody>
      </p:sp>
    </p:spTree>
    <p:extLst>
      <p:ext uri="{BB962C8B-B14F-4D97-AF65-F5344CB8AC3E}">
        <p14:creationId xmlns:p14="http://schemas.microsoft.com/office/powerpoint/2010/main" val="2809944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6BA9-A34D-697D-0B2F-56F55200EC4B}"/>
              </a:ext>
            </a:extLst>
          </p:cNvPr>
          <p:cNvSpPr>
            <a:spLocks noGrp="1"/>
          </p:cNvSpPr>
          <p:nvPr>
            <p:ph type="title"/>
          </p:nvPr>
        </p:nvSpPr>
        <p:spPr/>
        <p:txBody>
          <a:bodyPr/>
          <a:lstStyle/>
          <a:p>
            <a:r>
              <a:rPr lang="en-US" dirty="0"/>
              <a:t>The Position of Public Relations Within Organizations </a:t>
            </a:r>
          </a:p>
        </p:txBody>
      </p:sp>
      <p:sp>
        <p:nvSpPr>
          <p:cNvPr id="3" name="Content Placeholder 2">
            <a:extLst>
              <a:ext uri="{FF2B5EF4-FFF2-40B4-BE49-F238E27FC236}">
                <a16:creationId xmlns:a16="http://schemas.microsoft.com/office/drawing/2014/main" id="{9C405E52-1545-60A8-DC67-05D2890776A9}"/>
              </a:ext>
            </a:extLst>
          </p:cNvPr>
          <p:cNvSpPr>
            <a:spLocks noGrp="1"/>
          </p:cNvSpPr>
          <p:nvPr>
            <p:ph idx="1"/>
          </p:nvPr>
        </p:nvSpPr>
        <p:spPr/>
        <p:txBody>
          <a:bodyPr/>
          <a:lstStyle/>
          <a:p>
            <a:r>
              <a:rPr lang="en-US" dirty="0"/>
              <a:t>PR professional as decision maker</a:t>
            </a:r>
          </a:p>
          <a:p>
            <a:r>
              <a:rPr lang="en-US" dirty="0"/>
              <a:t>PR professional as a media person :‘Get the story out’</a:t>
            </a:r>
          </a:p>
        </p:txBody>
      </p:sp>
    </p:spTree>
    <p:extLst>
      <p:ext uri="{BB962C8B-B14F-4D97-AF65-F5344CB8AC3E}">
        <p14:creationId xmlns:p14="http://schemas.microsoft.com/office/powerpoint/2010/main" val="2888773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6FE87-1184-4A7E-9003-AD143C9CD21C}"/>
              </a:ext>
            </a:extLst>
          </p:cNvPr>
          <p:cNvSpPr>
            <a:spLocks noGrp="1"/>
          </p:cNvSpPr>
          <p:nvPr>
            <p:ph type="title"/>
          </p:nvPr>
        </p:nvSpPr>
        <p:spPr/>
        <p:txBody>
          <a:bodyPr>
            <a:normAutofit fontScale="90000"/>
          </a:bodyPr>
          <a:lstStyle/>
          <a:p>
            <a:r>
              <a:rPr lang="en-US" dirty="0"/>
              <a:t>The Role of the Public Relations </a:t>
            </a:r>
            <a:br>
              <a:rPr lang="en-US" dirty="0"/>
            </a:br>
            <a:r>
              <a:rPr lang="en-US" dirty="0"/>
              <a:t>Professional Within organizations</a:t>
            </a:r>
          </a:p>
        </p:txBody>
      </p:sp>
      <p:sp>
        <p:nvSpPr>
          <p:cNvPr id="3" name="Content Placeholder 2">
            <a:extLst>
              <a:ext uri="{FF2B5EF4-FFF2-40B4-BE49-F238E27FC236}">
                <a16:creationId xmlns:a16="http://schemas.microsoft.com/office/drawing/2014/main" id="{186F328F-D6A4-CF0A-68CA-8B74AF2D5E9C}"/>
              </a:ext>
            </a:extLst>
          </p:cNvPr>
          <p:cNvSpPr>
            <a:spLocks noGrp="1"/>
          </p:cNvSpPr>
          <p:nvPr>
            <p:ph idx="1"/>
          </p:nvPr>
        </p:nvSpPr>
        <p:spPr/>
        <p:txBody>
          <a:bodyPr/>
          <a:lstStyle/>
          <a:p>
            <a:pPr marL="0" indent="0">
              <a:buNone/>
            </a:pPr>
            <a:r>
              <a:rPr lang="en-US" dirty="0"/>
              <a:t>The job of the public relations professional is to communicate with and build relationships with all the organization’s publics. They are (or should be) acutely aware of the environment in which the organization operates. </a:t>
            </a:r>
          </a:p>
          <a:p>
            <a:pPr marL="0" indent="0">
              <a:buNone/>
            </a:pPr>
            <a:r>
              <a:rPr lang="en-US" dirty="0"/>
              <a:t>They can be seen to have a </a:t>
            </a:r>
            <a:r>
              <a:rPr lang="en-US" b="1" dirty="0"/>
              <a:t>‘boundary-spanning’ </a:t>
            </a:r>
            <a:r>
              <a:rPr lang="en-US" dirty="0"/>
              <a:t>role.</a:t>
            </a:r>
          </a:p>
        </p:txBody>
      </p:sp>
    </p:spTree>
    <p:extLst>
      <p:ext uri="{BB962C8B-B14F-4D97-AF65-F5344CB8AC3E}">
        <p14:creationId xmlns:p14="http://schemas.microsoft.com/office/powerpoint/2010/main" val="4078932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4521-80C2-7C93-6CE8-4D4CD52E64DA}"/>
              </a:ext>
            </a:extLst>
          </p:cNvPr>
          <p:cNvSpPr>
            <a:spLocks noGrp="1"/>
          </p:cNvSpPr>
          <p:nvPr>
            <p:ph type="title"/>
          </p:nvPr>
        </p:nvSpPr>
        <p:spPr/>
        <p:txBody>
          <a:bodyPr>
            <a:normAutofit/>
          </a:bodyPr>
          <a:lstStyle/>
          <a:p>
            <a:r>
              <a:rPr lang="en-US" sz="3200" dirty="0"/>
              <a:t>The contribution of public relations at different levels in the organization </a:t>
            </a:r>
          </a:p>
        </p:txBody>
      </p:sp>
      <p:sp>
        <p:nvSpPr>
          <p:cNvPr id="3" name="Content Placeholder 2">
            <a:extLst>
              <a:ext uri="{FF2B5EF4-FFF2-40B4-BE49-F238E27FC236}">
                <a16:creationId xmlns:a16="http://schemas.microsoft.com/office/drawing/2014/main" id="{632FAE81-8A1C-8C10-FEB7-73CAC8857212}"/>
              </a:ext>
            </a:extLst>
          </p:cNvPr>
          <p:cNvSpPr>
            <a:spLocks noGrp="1"/>
          </p:cNvSpPr>
          <p:nvPr>
            <p:ph idx="1"/>
          </p:nvPr>
        </p:nvSpPr>
        <p:spPr/>
        <p:txBody>
          <a:bodyPr/>
          <a:lstStyle/>
          <a:p>
            <a:r>
              <a:rPr lang="en-US" dirty="0"/>
              <a:t>Societal: public relations can and does make a contribution to society, particularly by helping organizations understand their obligations in this direction</a:t>
            </a:r>
          </a:p>
          <a:p>
            <a:r>
              <a:rPr lang="en-US" dirty="0"/>
              <a:t>Management: at this level public relations makes a contribution to management, leadership and organizational performance by helping senior managers make better decisions.</a:t>
            </a:r>
          </a:p>
        </p:txBody>
      </p:sp>
    </p:spTree>
    <p:extLst>
      <p:ext uri="{BB962C8B-B14F-4D97-AF65-F5344CB8AC3E}">
        <p14:creationId xmlns:p14="http://schemas.microsoft.com/office/powerpoint/2010/main" val="2273169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4521-80C2-7C93-6CE8-4D4CD52E64DA}"/>
              </a:ext>
            </a:extLst>
          </p:cNvPr>
          <p:cNvSpPr>
            <a:spLocks noGrp="1"/>
          </p:cNvSpPr>
          <p:nvPr>
            <p:ph type="title"/>
          </p:nvPr>
        </p:nvSpPr>
        <p:spPr/>
        <p:txBody>
          <a:bodyPr>
            <a:normAutofit/>
          </a:bodyPr>
          <a:lstStyle/>
          <a:p>
            <a:r>
              <a:rPr lang="en-US" sz="3200" dirty="0"/>
              <a:t>The contribution of public relations at different levels in the organization </a:t>
            </a:r>
          </a:p>
        </p:txBody>
      </p:sp>
      <p:sp>
        <p:nvSpPr>
          <p:cNvPr id="3" name="Content Placeholder 2">
            <a:extLst>
              <a:ext uri="{FF2B5EF4-FFF2-40B4-BE49-F238E27FC236}">
                <a16:creationId xmlns:a16="http://schemas.microsoft.com/office/drawing/2014/main" id="{632FAE81-8A1C-8C10-FEB7-73CAC8857212}"/>
              </a:ext>
            </a:extLst>
          </p:cNvPr>
          <p:cNvSpPr>
            <a:spLocks noGrp="1"/>
          </p:cNvSpPr>
          <p:nvPr>
            <p:ph idx="1"/>
          </p:nvPr>
        </p:nvSpPr>
        <p:spPr/>
        <p:txBody>
          <a:bodyPr/>
          <a:lstStyle/>
          <a:p>
            <a:r>
              <a:rPr lang="en-US" dirty="0"/>
              <a:t>Programme: Planning, designing and implementing communication programs and activities that will help deliver societal and management level objectives. </a:t>
            </a:r>
          </a:p>
          <a:p>
            <a:r>
              <a:rPr lang="en-US" dirty="0"/>
              <a:t>Individual: An individual’s competence and capability is critical to their personal success in their role and in the way public relations as a whole will be perceived in the organization. </a:t>
            </a:r>
          </a:p>
        </p:txBody>
      </p:sp>
    </p:spTree>
    <p:extLst>
      <p:ext uri="{BB962C8B-B14F-4D97-AF65-F5344CB8AC3E}">
        <p14:creationId xmlns:p14="http://schemas.microsoft.com/office/powerpoint/2010/main" val="1531265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957C-EA84-ED66-7BF7-6A7696FAA280}"/>
              </a:ext>
            </a:extLst>
          </p:cNvPr>
          <p:cNvSpPr>
            <a:spLocks noGrp="1"/>
          </p:cNvSpPr>
          <p:nvPr>
            <p:ph type="title"/>
          </p:nvPr>
        </p:nvSpPr>
        <p:spPr/>
        <p:txBody>
          <a:bodyPr/>
          <a:lstStyle/>
          <a:p>
            <a:r>
              <a:rPr lang="en-US" dirty="0"/>
              <a:t>Who Does What in Public Relations? </a:t>
            </a:r>
          </a:p>
        </p:txBody>
      </p:sp>
      <p:sp>
        <p:nvSpPr>
          <p:cNvPr id="3" name="Content Placeholder 2">
            <a:extLst>
              <a:ext uri="{FF2B5EF4-FFF2-40B4-BE49-F238E27FC236}">
                <a16:creationId xmlns:a16="http://schemas.microsoft.com/office/drawing/2014/main" id="{40CD4356-B15E-0068-F16D-12BC0DB3980B}"/>
              </a:ext>
            </a:extLst>
          </p:cNvPr>
          <p:cNvSpPr>
            <a:spLocks noGrp="1"/>
          </p:cNvSpPr>
          <p:nvPr>
            <p:ph idx="1"/>
          </p:nvPr>
        </p:nvSpPr>
        <p:spPr/>
        <p:txBody>
          <a:bodyPr>
            <a:normAutofit lnSpcReduction="10000"/>
          </a:bodyPr>
          <a:lstStyle/>
          <a:p>
            <a:r>
              <a:rPr lang="en-US" dirty="0"/>
              <a:t>The communication technician: Who is not involved in making organizational decisions but who carries out public relations </a:t>
            </a:r>
            <a:r>
              <a:rPr lang="en-US" dirty="0" err="1"/>
              <a:t>programmes</a:t>
            </a:r>
            <a:r>
              <a:rPr lang="en-US" dirty="0"/>
              <a:t> such as writing press releases, editing house magazines and designing web pages. This person is probably not too involved in undertaking research or evaluating </a:t>
            </a:r>
            <a:r>
              <a:rPr lang="en-US" dirty="0" err="1"/>
              <a:t>programmes</a:t>
            </a:r>
            <a:r>
              <a:rPr lang="en-US" dirty="0"/>
              <a:t>; he or she is concerned primarily with implementation. </a:t>
            </a:r>
          </a:p>
          <a:p>
            <a:r>
              <a:rPr lang="en-US" dirty="0"/>
              <a:t>The communication manager : Who plans and manages public relations </a:t>
            </a:r>
            <a:r>
              <a:rPr lang="en-US" dirty="0" err="1"/>
              <a:t>programmes</a:t>
            </a:r>
            <a:r>
              <a:rPr lang="en-US" dirty="0"/>
              <a:t>, counsels management, makes communication policy decisions and so on</a:t>
            </a:r>
          </a:p>
        </p:txBody>
      </p:sp>
    </p:spTree>
    <p:extLst>
      <p:ext uri="{BB962C8B-B14F-4D97-AF65-F5344CB8AC3E}">
        <p14:creationId xmlns:p14="http://schemas.microsoft.com/office/powerpoint/2010/main" val="2687038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935D1-B3EB-D8EA-70F0-ACFCB3968C7B}"/>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Who Does What in Public Relations? </a:t>
            </a:r>
            <a:endParaRPr lang="en-US" dirty="0"/>
          </a:p>
        </p:txBody>
      </p:sp>
      <p:sp>
        <p:nvSpPr>
          <p:cNvPr id="3" name="Content Placeholder 2">
            <a:extLst>
              <a:ext uri="{FF2B5EF4-FFF2-40B4-BE49-F238E27FC236}">
                <a16:creationId xmlns:a16="http://schemas.microsoft.com/office/drawing/2014/main" id="{29E28EA0-3E44-F65C-9FC9-AA8D4982DA2F}"/>
              </a:ext>
            </a:extLst>
          </p:cNvPr>
          <p:cNvSpPr>
            <a:spLocks noGrp="1"/>
          </p:cNvSpPr>
          <p:nvPr>
            <p:ph idx="1"/>
          </p:nvPr>
        </p:nvSpPr>
        <p:spPr/>
        <p:txBody>
          <a:bodyPr>
            <a:normAutofit fontScale="92500" lnSpcReduction="20000"/>
          </a:bodyPr>
          <a:lstStyle/>
          <a:p>
            <a:r>
              <a:rPr lang="en-US" dirty="0"/>
              <a:t> The expert prescriber: Who researches </a:t>
            </a:r>
            <a:r>
              <a:rPr lang="en-US"/>
              <a:t>and defines </a:t>
            </a:r>
            <a:r>
              <a:rPr lang="en-US" dirty="0"/>
              <a:t>public relations problems, develops </a:t>
            </a:r>
            <a:r>
              <a:rPr lang="en-US" dirty="0" err="1"/>
              <a:t>programmes</a:t>
            </a:r>
            <a:r>
              <a:rPr lang="en-US" dirty="0"/>
              <a:t> and implements them, maybe with the assistance of others. </a:t>
            </a:r>
          </a:p>
          <a:p>
            <a:r>
              <a:rPr lang="en-US" dirty="0"/>
              <a:t>The communication facilitator: Who acts as a go-between, keeping two-way communication between an organization and its publics. He or she is a liaison person, interpreter and mediator. </a:t>
            </a:r>
          </a:p>
          <a:p>
            <a:r>
              <a:rPr lang="en-US" dirty="0"/>
              <a:t>The problem-solving process facilitator: Who helps others in the organization solve their public relations problems. This person acts as a sort of counsellor/adviser on the planning and implementation of </a:t>
            </a:r>
            <a:r>
              <a:rPr lang="en-US" dirty="0" err="1"/>
              <a:t>programmes</a:t>
            </a:r>
            <a:r>
              <a:rPr lang="en-US" dirty="0"/>
              <a:t>. (This is a role often </a:t>
            </a:r>
            <a:r>
              <a:rPr lang="en-US" dirty="0" err="1"/>
              <a:t>fulilled</a:t>
            </a:r>
            <a:r>
              <a:rPr lang="en-US" dirty="0"/>
              <a:t> by specialist consultancies.)</a:t>
            </a:r>
          </a:p>
        </p:txBody>
      </p:sp>
    </p:spTree>
    <p:extLst>
      <p:ext uri="{BB962C8B-B14F-4D97-AF65-F5344CB8AC3E}">
        <p14:creationId xmlns:p14="http://schemas.microsoft.com/office/powerpoint/2010/main" val="3759189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EEBFD-D347-C28A-3EF3-9B8FC9B5ABE7}"/>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Who Does What in Public Relations? </a:t>
            </a:r>
            <a:endParaRPr lang="en-US" dirty="0"/>
          </a:p>
        </p:txBody>
      </p:sp>
      <p:sp>
        <p:nvSpPr>
          <p:cNvPr id="3" name="Content Placeholder 2">
            <a:extLst>
              <a:ext uri="{FF2B5EF4-FFF2-40B4-BE49-F238E27FC236}">
                <a16:creationId xmlns:a16="http://schemas.microsoft.com/office/drawing/2014/main" id="{9400B036-7118-0DF7-D7C7-034E86969668}"/>
              </a:ext>
            </a:extLst>
          </p:cNvPr>
          <p:cNvSpPr>
            <a:spLocks noGrp="1"/>
          </p:cNvSpPr>
          <p:nvPr>
            <p:ph idx="1"/>
          </p:nvPr>
        </p:nvSpPr>
        <p:spPr/>
        <p:txBody>
          <a:bodyPr>
            <a:normAutofit fontScale="92500"/>
          </a:bodyPr>
          <a:lstStyle/>
          <a:p>
            <a:pPr marL="0" indent="0">
              <a:buNone/>
            </a:pPr>
            <a:r>
              <a:rPr lang="en-US" dirty="0"/>
              <a:t>David Dozier also </a:t>
            </a:r>
            <a:r>
              <a:rPr lang="en-US" dirty="0" err="1"/>
              <a:t>identiies</a:t>
            </a:r>
            <a:r>
              <a:rPr lang="en-US" dirty="0"/>
              <a:t> two middle-level roles that sit between the manager and the technician role. </a:t>
            </a:r>
          </a:p>
          <a:p>
            <a:r>
              <a:rPr lang="en-US" dirty="0"/>
              <a:t>Media relations role: This is a two-way function where the individual keeps the media informed, and informs the organization of the needs and concerns of the media. </a:t>
            </a:r>
          </a:p>
          <a:p>
            <a:r>
              <a:rPr lang="en-US" dirty="0"/>
              <a:t>Communication and liaison role: A higher-level public relations role representing the organization at events and meetings, and positively creating opportunities for management to communicate with internal and external publics. </a:t>
            </a:r>
          </a:p>
        </p:txBody>
      </p:sp>
    </p:spTree>
    <p:extLst>
      <p:ext uri="{BB962C8B-B14F-4D97-AF65-F5344CB8AC3E}">
        <p14:creationId xmlns:p14="http://schemas.microsoft.com/office/powerpoint/2010/main" val="9927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fontScale="85000" lnSpcReduction="20000"/>
          </a:bodyPr>
          <a:lstStyle/>
          <a:p>
            <a:r>
              <a:rPr lang="en-US" dirty="0"/>
              <a:t>The Public Relations Society of America defines public relations as “a strategic communication process that builds mutually beneficial relationships between organizations and their publics.” Essentially, public relations specialists manage an organization’s public image and reputation. They help that organization communicate with their public and work on developing a positive relationship between the two.</a:t>
            </a:r>
          </a:p>
          <a:p>
            <a:endParaRPr lang="en-US" dirty="0"/>
          </a:p>
          <a:p>
            <a:r>
              <a:rPr lang="en-US" dirty="0"/>
              <a:t>Often abbreviated to “PR,” public relations is a distinct discipline, but it does share characteristics with several different specialties, such as marketing, communications, and advertising. Though responsibilities in these fields may be similar, there are certain aspects of public relations that differentiate it and make it a unique industry.</a:t>
            </a:r>
          </a:p>
        </p:txBody>
      </p:sp>
    </p:spTree>
    <p:extLst>
      <p:ext uri="{BB962C8B-B14F-4D97-AF65-F5344CB8AC3E}">
        <p14:creationId xmlns:p14="http://schemas.microsoft.com/office/powerpoint/2010/main" val="205997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4D105-D672-1936-5FA1-E3E5F39311E7}"/>
              </a:ext>
            </a:extLst>
          </p:cNvPr>
          <p:cNvSpPr>
            <a:spLocks noGrp="1"/>
          </p:cNvSpPr>
          <p:nvPr>
            <p:ph type="title"/>
          </p:nvPr>
        </p:nvSpPr>
        <p:spPr/>
        <p:txBody>
          <a:bodyPr/>
          <a:lstStyle/>
          <a:p>
            <a:r>
              <a:rPr lang="pt-BR" dirty="0"/>
              <a:t>What Do PR Professionals Do?</a:t>
            </a:r>
            <a:endParaRPr lang="en-US" dirty="0"/>
          </a:p>
        </p:txBody>
      </p:sp>
      <p:sp>
        <p:nvSpPr>
          <p:cNvPr id="3" name="Content Placeholder 2">
            <a:extLst>
              <a:ext uri="{FF2B5EF4-FFF2-40B4-BE49-F238E27FC236}">
                <a16:creationId xmlns:a16="http://schemas.microsoft.com/office/drawing/2014/main" id="{CDADCBD0-2D5C-DF5C-3E28-5DFCB4F757F6}"/>
              </a:ext>
            </a:extLst>
          </p:cNvPr>
          <p:cNvSpPr>
            <a:spLocks noGrp="1"/>
          </p:cNvSpPr>
          <p:nvPr>
            <p:ph idx="1"/>
          </p:nvPr>
        </p:nvSpPr>
        <p:spPr/>
        <p:txBody>
          <a:bodyPr>
            <a:normAutofit fontScale="85000" lnSpcReduction="20000"/>
          </a:bodyPr>
          <a:lstStyle/>
          <a:p>
            <a:r>
              <a:rPr lang="en-US" dirty="0"/>
              <a:t>Public relations professionals try to influence the public’s perception of their client’s brand, reputation, or image. Unlike advertisers, PR professionals don’t pay to promote a positive conversation about their client or organization; they persuade for or earn it. To achieve this goal, they utilize a number of tools at their disposal, including:</a:t>
            </a:r>
          </a:p>
          <a:p>
            <a:endParaRPr lang="en-US" dirty="0"/>
          </a:p>
          <a:p>
            <a:r>
              <a:rPr lang="en-US" dirty="0"/>
              <a:t>Posting and engaging on social media</a:t>
            </a:r>
          </a:p>
          <a:p>
            <a:r>
              <a:rPr lang="en-US" dirty="0"/>
              <a:t>Arranging speaking engagements</a:t>
            </a:r>
          </a:p>
          <a:p>
            <a:r>
              <a:rPr lang="en-US" dirty="0"/>
              <a:t>Creating strategies for crisis management</a:t>
            </a:r>
          </a:p>
          <a:p>
            <a:r>
              <a:rPr lang="en-US" dirty="0"/>
              <a:t>Organizing special events</a:t>
            </a:r>
          </a:p>
          <a:p>
            <a:r>
              <a:rPr lang="en-US" dirty="0"/>
              <a:t>Forging business connections and networking</a:t>
            </a:r>
          </a:p>
          <a:p>
            <a:r>
              <a:rPr lang="en-US" dirty="0"/>
              <a:t>Writing and publicizing press releases</a:t>
            </a:r>
          </a:p>
        </p:txBody>
      </p:sp>
    </p:spTree>
    <p:extLst>
      <p:ext uri="{BB962C8B-B14F-4D97-AF65-F5344CB8AC3E}">
        <p14:creationId xmlns:p14="http://schemas.microsoft.com/office/powerpoint/2010/main" val="202395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E5CAB-17FE-F3FE-C74C-857860AB083F}"/>
              </a:ext>
            </a:extLst>
          </p:cNvPr>
          <p:cNvSpPr>
            <a:spLocks noGrp="1"/>
          </p:cNvSpPr>
          <p:nvPr>
            <p:ph type="title"/>
          </p:nvPr>
        </p:nvSpPr>
        <p:spPr/>
        <p:txBody>
          <a:bodyPr/>
          <a:lstStyle/>
          <a:p>
            <a:r>
              <a:rPr lang="en-US" dirty="0"/>
              <a:t>How PR is different</a:t>
            </a:r>
          </a:p>
        </p:txBody>
      </p:sp>
      <p:sp>
        <p:nvSpPr>
          <p:cNvPr id="3" name="Content Placeholder 2">
            <a:extLst>
              <a:ext uri="{FF2B5EF4-FFF2-40B4-BE49-F238E27FC236}">
                <a16:creationId xmlns:a16="http://schemas.microsoft.com/office/drawing/2014/main" id="{CC1B2445-AB32-D301-4D7D-8E52FC2BDBA8}"/>
              </a:ext>
            </a:extLst>
          </p:cNvPr>
          <p:cNvSpPr>
            <a:spLocks noGrp="1"/>
          </p:cNvSpPr>
          <p:nvPr>
            <p:ph idx="1"/>
          </p:nvPr>
        </p:nvSpPr>
        <p:spPr/>
        <p:txBody>
          <a:bodyPr/>
          <a:lstStyle/>
          <a:p>
            <a:r>
              <a:rPr lang="en-US" dirty="0"/>
              <a:t>Public Relations vs. Marketing</a:t>
            </a:r>
          </a:p>
          <a:p>
            <a:r>
              <a:rPr lang="en-US" dirty="0"/>
              <a:t>Public Relations vs. Advertising</a:t>
            </a:r>
          </a:p>
        </p:txBody>
      </p:sp>
    </p:spTree>
    <p:extLst>
      <p:ext uri="{BB962C8B-B14F-4D97-AF65-F5344CB8AC3E}">
        <p14:creationId xmlns:p14="http://schemas.microsoft.com/office/powerpoint/2010/main" val="284996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00FDC-FD53-1CAC-5DE9-0C13E681292C}"/>
              </a:ext>
            </a:extLst>
          </p:cNvPr>
          <p:cNvSpPr>
            <a:spLocks noGrp="1"/>
          </p:cNvSpPr>
          <p:nvPr>
            <p:ph type="title"/>
          </p:nvPr>
        </p:nvSpPr>
        <p:spPr/>
        <p:txBody>
          <a:bodyPr/>
          <a:lstStyle/>
          <a:p>
            <a:r>
              <a:rPr lang="en-US" dirty="0"/>
              <a:t>What Are the Different Types of PR?</a:t>
            </a:r>
          </a:p>
        </p:txBody>
      </p:sp>
      <p:sp>
        <p:nvSpPr>
          <p:cNvPr id="3" name="Content Placeholder 2">
            <a:extLst>
              <a:ext uri="{FF2B5EF4-FFF2-40B4-BE49-F238E27FC236}">
                <a16:creationId xmlns:a16="http://schemas.microsoft.com/office/drawing/2014/main" id="{8FD46B53-1821-657A-C690-453886DD4645}"/>
              </a:ext>
            </a:extLst>
          </p:cNvPr>
          <p:cNvSpPr>
            <a:spLocks noGrp="1"/>
          </p:cNvSpPr>
          <p:nvPr>
            <p:ph idx="1"/>
          </p:nvPr>
        </p:nvSpPr>
        <p:spPr/>
        <p:txBody>
          <a:bodyPr/>
          <a:lstStyle/>
          <a:p>
            <a:r>
              <a:rPr lang="en-US" dirty="0"/>
              <a:t>Community Relations</a:t>
            </a:r>
          </a:p>
          <a:p>
            <a:r>
              <a:rPr lang="en-US" dirty="0"/>
              <a:t>Media Relations</a:t>
            </a:r>
          </a:p>
          <a:p>
            <a:r>
              <a:rPr lang="en-US" dirty="0"/>
              <a:t>Public Affairs</a:t>
            </a:r>
          </a:p>
          <a:p>
            <a:r>
              <a:rPr lang="en-US" dirty="0"/>
              <a:t>Corporate Social Involvement</a:t>
            </a:r>
          </a:p>
          <a:p>
            <a:r>
              <a:rPr lang="en-US" dirty="0"/>
              <a:t>Crisis Management</a:t>
            </a:r>
          </a:p>
        </p:txBody>
      </p:sp>
    </p:spTree>
    <p:extLst>
      <p:ext uri="{BB962C8B-B14F-4D97-AF65-F5344CB8AC3E}">
        <p14:creationId xmlns:p14="http://schemas.microsoft.com/office/powerpoint/2010/main" val="135823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BBF27-C1AF-F3BD-6DCA-4BA5D289ABF9}"/>
              </a:ext>
            </a:extLst>
          </p:cNvPr>
          <p:cNvSpPr>
            <a:spLocks noGrp="1"/>
          </p:cNvSpPr>
          <p:nvPr>
            <p:ph type="title"/>
          </p:nvPr>
        </p:nvSpPr>
        <p:spPr/>
        <p:txBody>
          <a:bodyPr/>
          <a:lstStyle/>
          <a:p>
            <a:r>
              <a:rPr lang="en-US" dirty="0"/>
              <a:t> Four new practices</a:t>
            </a:r>
          </a:p>
        </p:txBody>
      </p:sp>
      <p:sp>
        <p:nvSpPr>
          <p:cNvPr id="3" name="Content Placeholder 2">
            <a:extLst>
              <a:ext uri="{FF2B5EF4-FFF2-40B4-BE49-F238E27FC236}">
                <a16:creationId xmlns:a16="http://schemas.microsoft.com/office/drawing/2014/main" id="{32587EAC-D0DF-9F2A-09FE-269902148E55}"/>
              </a:ext>
            </a:extLst>
          </p:cNvPr>
          <p:cNvSpPr>
            <a:spLocks noGrp="1"/>
          </p:cNvSpPr>
          <p:nvPr>
            <p:ph idx="1"/>
          </p:nvPr>
        </p:nvSpPr>
        <p:spPr/>
        <p:txBody>
          <a:bodyPr/>
          <a:lstStyle/>
          <a:p>
            <a:r>
              <a:rPr lang="en-US" dirty="0"/>
              <a:t>defining and instilling company values;</a:t>
            </a:r>
          </a:p>
          <a:p>
            <a:r>
              <a:rPr lang="en-US" dirty="0"/>
              <a:t>building and managing multi-stakeholder relationships;</a:t>
            </a:r>
          </a:p>
          <a:p>
            <a:r>
              <a:rPr lang="en-US" dirty="0"/>
              <a:t>enabling the enterprise with ‘new media’ skills and tools;</a:t>
            </a:r>
          </a:p>
          <a:p>
            <a:r>
              <a:rPr lang="en-US" dirty="0"/>
              <a:t>building and managing trust in all its dimensions.</a:t>
            </a:r>
          </a:p>
        </p:txBody>
      </p:sp>
    </p:spTree>
    <p:extLst>
      <p:ext uri="{BB962C8B-B14F-4D97-AF65-F5344CB8AC3E}">
        <p14:creationId xmlns:p14="http://schemas.microsoft.com/office/powerpoint/2010/main" val="1671124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43A28-BD52-4585-DB1D-3A238AF95E00}"/>
              </a:ext>
            </a:extLst>
          </p:cNvPr>
          <p:cNvSpPr>
            <a:spLocks noGrp="1"/>
          </p:cNvSpPr>
          <p:nvPr>
            <p:ph type="title"/>
          </p:nvPr>
        </p:nvSpPr>
        <p:spPr/>
        <p:txBody>
          <a:bodyPr/>
          <a:lstStyle/>
          <a:p>
            <a:r>
              <a:rPr lang="en-US" dirty="0"/>
              <a:t>Point of planning</a:t>
            </a:r>
          </a:p>
        </p:txBody>
      </p:sp>
      <p:sp>
        <p:nvSpPr>
          <p:cNvPr id="3" name="Content Placeholder 2">
            <a:extLst>
              <a:ext uri="{FF2B5EF4-FFF2-40B4-BE49-F238E27FC236}">
                <a16:creationId xmlns:a16="http://schemas.microsoft.com/office/drawing/2014/main" id="{A6770D76-FE0C-0375-24B6-3C74CA4C10EE}"/>
              </a:ext>
            </a:extLst>
          </p:cNvPr>
          <p:cNvSpPr>
            <a:spLocks noGrp="1"/>
          </p:cNvSpPr>
          <p:nvPr>
            <p:ph idx="1"/>
          </p:nvPr>
        </p:nvSpPr>
        <p:spPr/>
        <p:txBody>
          <a:bodyPr>
            <a:normAutofit lnSpcReduction="10000"/>
          </a:bodyPr>
          <a:lstStyle/>
          <a:p>
            <a:r>
              <a:rPr lang="en-US" dirty="0"/>
              <a:t>Starting point</a:t>
            </a:r>
          </a:p>
          <a:p>
            <a:pPr marL="0" indent="0">
              <a:buNone/>
            </a:pPr>
            <a:r>
              <a:rPr lang="en-US" dirty="0"/>
              <a:t>According to the UK Chartered Institute of </a:t>
            </a:r>
          </a:p>
          <a:p>
            <a:pPr marL="0" indent="0">
              <a:buNone/>
            </a:pPr>
            <a:r>
              <a:rPr lang="en-US" dirty="0"/>
              <a:t>Public Relations (CIPR), which is Europe’s largest professional body in the field:</a:t>
            </a:r>
          </a:p>
          <a:p>
            <a:pPr marL="0" indent="0">
              <a:buNone/>
            </a:pPr>
            <a:r>
              <a:rPr lang="en-US" dirty="0"/>
              <a:t>Public relations is the discipline which looks after reputation, with the aim of earning understanding and support and influencing opinion and behavior. </a:t>
            </a:r>
          </a:p>
          <a:p>
            <a:pPr marL="0" indent="0">
              <a:buNone/>
            </a:pPr>
            <a:r>
              <a:rPr lang="en-US" dirty="0"/>
              <a:t>It is the </a:t>
            </a:r>
            <a:r>
              <a:rPr lang="en-US" b="1" dirty="0"/>
              <a:t>planned</a:t>
            </a:r>
            <a:r>
              <a:rPr lang="en-US" dirty="0"/>
              <a:t> and </a:t>
            </a:r>
            <a:r>
              <a:rPr lang="en-US" b="1" dirty="0"/>
              <a:t>sustained</a:t>
            </a:r>
            <a:r>
              <a:rPr lang="en-US" dirty="0"/>
              <a:t> effort to </a:t>
            </a:r>
            <a:r>
              <a:rPr lang="en-US" b="1" dirty="0"/>
              <a:t>establish</a:t>
            </a:r>
            <a:r>
              <a:rPr lang="en-US" dirty="0"/>
              <a:t> and </a:t>
            </a:r>
            <a:r>
              <a:rPr lang="en-US" b="1" dirty="0"/>
              <a:t>maintain</a:t>
            </a:r>
            <a:r>
              <a:rPr lang="en-US" dirty="0"/>
              <a:t> goodwill and mutual understanding between an organization and its publics.</a:t>
            </a:r>
          </a:p>
        </p:txBody>
      </p:sp>
    </p:spTree>
    <p:extLst>
      <p:ext uri="{BB962C8B-B14F-4D97-AF65-F5344CB8AC3E}">
        <p14:creationId xmlns:p14="http://schemas.microsoft.com/office/powerpoint/2010/main" val="473964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7AA5B-ECED-CD85-742B-9AF84F2D35C8}"/>
              </a:ext>
            </a:extLst>
          </p:cNvPr>
          <p:cNvSpPr>
            <a:spLocks noGrp="1"/>
          </p:cNvSpPr>
          <p:nvPr>
            <p:ph type="title"/>
          </p:nvPr>
        </p:nvSpPr>
        <p:spPr/>
        <p:txBody>
          <a:bodyPr/>
          <a:lstStyle/>
          <a:p>
            <a:r>
              <a:rPr lang="en-US" dirty="0"/>
              <a:t>Public relations has a major contribution to make</a:t>
            </a:r>
          </a:p>
        </p:txBody>
      </p:sp>
      <p:sp>
        <p:nvSpPr>
          <p:cNvPr id="3" name="Content Placeholder 2">
            <a:extLst>
              <a:ext uri="{FF2B5EF4-FFF2-40B4-BE49-F238E27FC236}">
                <a16:creationId xmlns:a16="http://schemas.microsoft.com/office/drawing/2014/main" id="{852F5445-BCF6-DC2C-69A0-615A75F1556F}"/>
              </a:ext>
            </a:extLst>
          </p:cNvPr>
          <p:cNvSpPr>
            <a:spLocks noGrp="1"/>
          </p:cNvSpPr>
          <p:nvPr>
            <p:ph idx="1"/>
          </p:nvPr>
        </p:nvSpPr>
        <p:spPr/>
        <p:txBody>
          <a:bodyPr>
            <a:normAutofit lnSpcReduction="10000"/>
          </a:bodyPr>
          <a:lstStyle/>
          <a:p>
            <a:pPr marL="0" indent="0">
              <a:buNone/>
            </a:pPr>
            <a:r>
              <a:rPr lang="en-US" dirty="0"/>
              <a:t>If a company has a good reputation the evidence is that people are more likely to: </a:t>
            </a:r>
          </a:p>
          <a:p>
            <a:r>
              <a:rPr lang="en-US" dirty="0"/>
              <a:t>try its new products; </a:t>
            </a:r>
          </a:p>
          <a:p>
            <a:r>
              <a:rPr lang="en-US" dirty="0"/>
              <a:t>buy its shares; </a:t>
            </a:r>
          </a:p>
          <a:p>
            <a:r>
              <a:rPr lang="en-US" dirty="0"/>
              <a:t>believe its advertising; </a:t>
            </a:r>
          </a:p>
          <a:p>
            <a:r>
              <a:rPr lang="en-US" dirty="0"/>
              <a:t>want to work for it; </a:t>
            </a:r>
          </a:p>
          <a:p>
            <a:r>
              <a:rPr lang="en-US" dirty="0"/>
              <a:t>do business with it when all other things are equal; </a:t>
            </a:r>
          </a:p>
          <a:p>
            <a:r>
              <a:rPr lang="en-US" dirty="0"/>
              <a:t>support it in difficult times; </a:t>
            </a:r>
          </a:p>
          <a:p>
            <a:r>
              <a:rPr lang="en-US" dirty="0"/>
              <a:t>give it a higher financial value. </a:t>
            </a:r>
          </a:p>
        </p:txBody>
      </p:sp>
    </p:spTree>
    <p:extLst>
      <p:ext uri="{BB962C8B-B14F-4D97-AF65-F5344CB8AC3E}">
        <p14:creationId xmlns:p14="http://schemas.microsoft.com/office/powerpoint/2010/main" val="961363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FEF63-B4F1-AC79-5E7D-DE6E000B904B}"/>
              </a:ext>
            </a:extLst>
          </p:cNvPr>
          <p:cNvSpPr>
            <a:spLocks noGrp="1"/>
          </p:cNvSpPr>
          <p:nvPr>
            <p:ph type="title"/>
          </p:nvPr>
        </p:nvSpPr>
        <p:spPr/>
        <p:txBody>
          <a:bodyPr/>
          <a:lstStyle/>
          <a:p>
            <a:r>
              <a:rPr lang="en-US" dirty="0"/>
              <a:t>Public relations has a major contribution to make</a:t>
            </a:r>
          </a:p>
        </p:txBody>
      </p:sp>
      <p:sp>
        <p:nvSpPr>
          <p:cNvPr id="3" name="Content Placeholder 2">
            <a:extLst>
              <a:ext uri="{FF2B5EF4-FFF2-40B4-BE49-F238E27FC236}">
                <a16:creationId xmlns:a16="http://schemas.microsoft.com/office/drawing/2014/main" id="{D92D72CC-8F93-7174-22E3-CD9EAA9B6995}"/>
              </a:ext>
            </a:extLst>
          </p:cNvPr>
          <p:cNvSpPr>
            <a:spLocks noGrp="1"/>
          </p:cNvSpPr>
          <p:nvPr>
            <p:ph idx="1"/>
          </p:nvPr>
        </p:nvSpPr>
        <p:spPr/>
        <p:txBody>
          <a:bodyPr/>
          <a:lstStyle/>
          <a:p>
            <a:r>
              <a:rPr lang="en-US" dirty="0"/>
              <a:t>For private sector companies these benefits often become apparent when the organization is sold. The actual fixed asset value of a company will be declared, but on top of that a buyer will pay a premium for goodwill or the good name of the company – its brand. </a:t>
            </a:r>
          </a:p>
        </p:txBody>
      </p:sp>
    </p:spTree>
    <p:extLst>
      <p:ext uri="{BB962C8B-B14F-4D97-AF65-F5344CB8AC3E}">
        <p14:creationId xmlns:p14="http://schemas.microsoft.com/office/powerpoint/2010/main" val="997408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xury-PowerPoint-Background" id="{40BD171D-031E-2B42-995B-79D7F95A0072}" vid="{20627F95-C8E1-0442-A1FB-DCE898363E6E}"/>
    </a:ext>
  </a:extLst>
</a:theme>
</file>

<file path=docProps/app.xml><?xml version="1.0" encoding="utf-8"?>
<Properties xmlns="http://schemas.openxmlformats.org/officeDocument/2006/extended-properties" xmlns:vt="http://schemas.openxmlformats.org/officeDocument/2006/docPropsVTypes">
  <Template>PR-PowerPoint-Template</Template>
  <TotalTime>192</TotalTime>
  <Words>1173</Words>
  <Application>Microsoft Office PowerPoint</Application>
  <PresentationFormat>Widescreen</PresentationFormat>
  <Paragraphs>78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Trebuchet MS</vt:lpstr>
      <vt:lpstr>Office Theme</vt:lpstr>
      <vt:lpstr>Planning and Managing Public Relations Campaigns A strategic Approach By Anne Gregory</vt:lpstr>
      <vt:lpstr>Definition</vt:lpstr>
      <vt:lpstr>What Do PR Professionals Do?</vt:lpstr>
      <vt:lpstr>How PR is different</vt:lpstr>
      <vt:lpstr>What Are the Different Types of PR?</vt:lpstr>
      <vt:lpstr> Four new practices</vt:lpstr>
      <vt:lpstr>Point of planning</vt:lpstr>
      <vt:lpstr>Public relations has a major contribution to make</vt:lpstr>
      <vt:lpstr>Public relations has a major contribution to make</vt:lpstr>
      <vt:lpstr> The two-way information flow between an organization and its environment</vt:lpstr>
      <vt:lpstr>Communication skills</vt:lpstr>
      <vt:lpstr> Why is communication important?</vt:lpstr>
      <vt:lpstr>The Position of Public Relations Within Organizations </vt:lpstr>
      <vt:lpstr>The Role of the Public Relations  Professional Within organizations</vt:lpstr>
      <vt:lpstr>The contribution of public relations at different levels in the organization </vt:lpstr>
      <vt:lpstr>The contribution of public relations at different levels in the organization </vt:lpstr>
      <vt:lpstr>Who Does What in Public Relations? </vt:lpstr>
      <vt:lpstr>Who Does What in Public Relations? </vt:lpstr>
      <vt:lpstr>Who Does What in Public Relations?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Riasat Amir</dc:creator>
  <cp:lastModifiedBy>Riasat Amir</cp:lastModifiedBy>
  <cp:revision>18</cp:revision>
  <dcterms:created xsi:type="dcterms:W3CDTF">2023-01-13T04:08:29Z</dcterms:created>
  <dcterms:modified xsi:type="dcterms:W3CDTF">2023-01-22T12:50:35Z</dcterms:modified>
</cp:coreProperties>
</file>