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4" r:id="rId4"/>
    <p:sldId id="259" r:id="rId5"/>
    <p:sldId id="265" r:id="rId6"/>
    <p:sldId id="267" r:id="rId7"/>
    <p:sldId id="266" r:id="rId8"/>
    <p:sldId id="260" r:id="rId9"/>
    <p:sldId id="261" r:id="rId10"/>
    <p:sldId id="262" r:id="rId11"/>
    <p:sldId id="263" r:id="rId12"/>
    <p:sldId id="278" r:id="rId13"/>
    <p:sldId id="268" r:id="rId14"/>
    <p:sldId id="277" r:id="rId15"/>
    <p:sldId id="275" r:id="rId16"/>
    <p:sldId id="276" r:id="rId17"/>
    <p:sldId id="270"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4660"/>
  </p:normalViewPr>
  <p:slideViewPr>
    <p:cSldViewPr snapToGrid="0">
      <p:cViewPr varScale="1">
        <p:scale>
          <a:sx n="67" d="100"/>
          <a:sy n="67" d="100"/>
        </p:scale>
        <p:origin x="69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7170" y="1041400"/>
            <a:ext cx="6640287" cy="2387600"/>
          </a:xfrm>
        </p:spPr>
        <p:txBody>
          <a:bodyPr anchor="b">
            <a:normAutofit/>
          </a:bodyPr>
          <a:lstStyle>
            <a:lvl1pPr algn="ctr">
              <a:defRPr sz="6000"/>
            </a:lvl1pPr>
          </a:lstStyle>
          <a:p>
            <a:r>
              <a:rPr lang="en-US"/>
              <a:t>Click to edit Master title style</a:t>
            </a:r>
          </a:p>
        </p:txBody>
      </p:sp>
      <p:sp>
        <p:nvSpPr>
          <p:cNvPr id="3" name="Subtitle 2"/>
          <p:cNvSpPr>
            <a:spLocks noGrp="1"/>
          </p:cNvSpPr>
          <p:nvPr>
            <p:ph type="subTitle" idx="1"/>
          </p:nvPr>
        </p:nvSpPr>
        <p:spPr>
          <a:xfrm>
            <a:off x="5127170" y="3521075"/>
            <a:ext cx="664028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6D79ED-3FA7-4EF8-964B-EB8BCFAB02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416251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D79ED-3FA7-4EF8-964B-EB8BCFAB02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96993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943" y="1683613"/>
            <a:ext cx="8251553" cy="285273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404943" y="4563338"/>
            <a:ext cx="825155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D79ED-3FA7-4EF8-964B-EB8BCFAB02F8}" type="datetimeFigureOut">
              <a:rPr lang="en-US" smtClean="0"/>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288342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4943" y="1873975"/>
            <a:ext cx="42062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0926" y="1873975"/>
            <a:ext cx="4297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D79ED-3FA7-4EF8-964B-EB8BCFAB02F8}"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872636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4943" y="299811"/>
            <a:ext cx="8623663" cy="1325563"/>
          </a:xfrm>
        </p:spPr>
        <p:txBody>
          <a:bodyPr/>
          <a:lstStyle/>
          <a:p>
            <a:r>
              <a:rPr lang="en-US"/>
              <a:t>Click to edit Master title style</a:t>
            </a:r>
          </a:p>
        </p:txBody>
      </p:sp>
      <p:sp>
        <p:nvSpPr>
          <p:cNvPr id="3" name="Text Placeholder 2"/>
          <p:cNvSpPr>
            <a:spLocks noGrp="1"/>
          </p:cNvSpPr>
          <p:nvPr>
            <p:ph type="body" idx="1"/>
          </p:nvPr>
        </p:nvSpPr>
        <p:spPr>
          <a:xfrm>
            <a:off x="404940" y="1615849"/>
            <a:ext cx="43891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4941" y="2439761"/>
            <a:ext cx="438912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11629" y="1615849"/>
            <a:ext cx="41169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11629" y="2439761"/>
            <a:ext cx="411697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6D79ED-3FA7-4EF8-964B-EB8BCFAB02F8}" type="datetimeFigureOut">
              <a:rPr lang="en-US" smtClean="0"/>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361745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6D79ED-3FA7-4EF8-964B-EB8BCFAB02F8}" type="datetimeFigureOut">
              <a:rPr lang="en-US" smtClean="0"/>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635122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548319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3" y="465138"/>
            <a:ext cx="3099980" cy="160020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657594" y="465138"/>
            <a:ext cx="5371011"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04943" y="2065338"/>
            <a:ext cx="309998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1711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4" y="483326"/>
            <a:ext cx="2677886" cy="1600200"/>
          </a:xfrm>
        </p:spPr>
        <p:txBody>
          <a:bodyPr anchor="ct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3218899" y="483326"/>
            <a:ext cx="580970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04944" y="2083526"/>
            <a:ext cx="267788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970556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rezentr.com/?utm_source=templates&amp;utm_medium=presentation&amp;utm_campaign=free_downloads_20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43" y="417376"/>
            <a:ext cx="862366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04943" y="1841862"/>
            <a:ext cx="8623663" cy="4387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04943" y="6356349"/>
            <a:ext cx="21836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79ED-3FA7-4EF8-964B-EB8BCFAB02F8}" type="datetimeFigureOut">
              <a:rPr lang="en-US" smtClean="0"/>
              <a:t>2/13/2023</a:t>
            </a:fld>
            <a:endParaRPr lang="en-US"/>
          </a:p>
        </p:txBody>
      </p:sp>
      <p:sp>
        <p:nvSpPr>
          <p:cNvPr id="5" name="Footer Placeholder 4"/>
          <p:cNvSpPr>
            <a:spLocks noGrp="1"/>
          </p:cNvSpPr>
          <p:nvPr>
            <p:ph type="ftr" sz="quarter" idx="3"/>
          </p:nvPr>
        </p:nvSpPr>
        <p:spPr>
          <a:xfrm>
            <a:off x="3218899" y="6356349"/>
            <a:ext cx="32755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24693" y="6356350"/>
            <a:ext cx="6266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12CB2-7F2C-47B9-AE70-22A94B49F233}" type="slidenum">
              <a:rPr lang="en-US" smtClean="0"/>
              <a:t>‹#›</a:t>
            </a:fld>
            <a:endParaRPr lang="en-US"/>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6200000">
            <a:off x="-610475" y="4914981"/>
            <a:ext cx="896556" cy="324395"/>
          </a:xfrm>
          <a:prstGeom prst="rect">
            <a:avLst/>
          </a:prstGeom>
        </p:spPr>
      </p:pic>
      <p:sp>
        <p:nvSpPr>
          <p:cNvPr id="12" name="TextBox 11"/>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hlinkClick r:id="rId13"/>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val="28474075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4400" b="1" kern="1200">
          <a:solidFill>
            <a:srgbClr val="477ED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ezentr.com/?utm_source=templates&amp;utm_medium=presentation&amp;utm_campaign=free_downloads_2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690A4DCE-900A-874A-B628-D52BB5C182F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bs-Latn-BA"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ctrTitle"/>
          </p:nvPr>
        </p:nvSpPr>
        <p:spPr/>
        <p:txBody>
          <a:bodyPr>
            <a:normAutofit fontScale="90000"/>
          </a:bodyPr>
          <a:lstStyle/>
          <a:p>
            <a:r>
              <a:rPr lang="en-US" dirty="0"/>
              <a:t>Evaluation structures and processes</a:t>
            </a:r>
          </a:p>
        </p:txBody>
      </p:sp>
      <p:sp>
        <p:nvSpPr>
          <p:cNvPr id="3" name="Subtitle 2"/>
          <p:cNvSpPr>
            <a:spLocks noGrp="1"/>
          </p:cNvSpPr>
          <p:nvPr>
            <p:ph type="subTitle" idx="1"/>
          </p:nvPr>
        </p:nvSpPr>
        <p:spPr/>
        <p:txBody>
          <a:bodyPr/>
          <a:lstStyle/>
          <a:p>
            <a:r>
              <a:rPr lang="en-US" b="1" dirty="0">
                <a:solidFill>
                  <a:srgbClr val="8AAA99"/>
                </a:solidFill>
              </a:rPr>
              <a:t>Ch- 5</a:t>
            </a:r>
          </a:p>
        </p:txBody>
      </p:sp>
    </p:spTree>
    <p:extLst>
      <p:ext uri="{BB962C8B-B14F-4D97-AF65-F5344CB8AC3E}">
        <p14:creationId xmlns:p14="http://schemas.microsoft.com/office/powerpoint/2010/main"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7771A-A06F-9935-90B7-73979F19567D}"/>
              </a:ext>
            </a:extLst>
          </p:cNvPr>
          <p:cNvSpPr>
            <a:spLocks noGrp="1"/>
          </p:cNvSpPr>
          <p:nvPr>
            <p:ph type="title"/>
          </p:nvPr>
        </p:nvSpPr>
        <p:spPr/>
        <p:txBody>
          <a:bodyPr/>
          <a:lstStyle/>
          <a:p>
            <a:r>
              <a:rPr lang="en-US" dirty="0"/>
              <a:t>CIPR’s Planning, Research and Evaluation (PRE) process</a:t>
            </a:r>
          </a:p>
        </p:txBody>
      </p:sp>
      <p:pic>
        <p:nvPicPr>
          <p:cNvPr id="5" name="Content Placeholder 4">
            <a:extLst>
              <a:ext uri="{FF2B5EF4-FFF2-40B4-BE49-F238E27FC236}">
                <a16:creationId xmlns:a16="http://schemas.microsoft.com/office/drawing/2014/main" id="{588167D5-615D-8DFE-03BB-BA52BE2AF9B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7825" y="1841500"/>
            <a:ext cx="6229350" cy="4387850"/>
          </a:xfrm>
        </p:spPr>
      </p:pic>
    </p:spTree>
    <p:extLst>
      <p:ext uri="{BB962C8B-B14F-4D97-AF65-F5344CB8AC3E}">
        <p14:creationId xmlns:p14="http://schemas.microsoft.com/office/powerpoint/2010/main" val="383758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6B5E8-2EFD-D60B-C097-A0818B349E57}"/>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CIPR’s Planning, Research and Evaluation (PRE) process</a:t>
            </a:r>
            <a:endParaRPr lang="en-US" dirty="0"/>
          </a:p>
        </p:txBody>
      </p:sp>
      <p:sp>
        <p:nvSpPr>
          <p:cNvPr id="3" name="Content Placeholder 2">
            <a:extLst>
              <a:ext uri="{FF2B5EF4-FFF2-40B4-BE49-F238E27FC236}">
                <a16:creationId xmlns:a16="http://schemas.microsoft.com/office/drawing/2014/main" id="{3F04059B-DBDD-7F6C-1787-2B4C94EEAD0F}"/>
              </a:ext>
            </a:extLst>
          </p:cNvPr>
          <p:cNvSpPr>
            <a:spLocks noGrp="1"/>
          </p:cNvSpPr>
          <p:nvPr>
            <p:ph idx="1"/>
          </p:nvPr>
        </p:nvSpPr>
        <p:spPr/>
        <p:txBody>
          <a:bodyPr>
            <a:normAutofit fontScale="85000" lnSpcReduction="20000"/>
          </a:bodyPr>
          <a:lstStyle/>
          <a:p>
            <a:endParaRPr lang="en-US" dirty="0"/>
          </a:p>
          <a:p>
            <a:r>
              <a:rPr lang="en-US" b="1" dirty="0"/>
              <a:t>The first step </a:t>
            </a:r>
            <a:r>
              <a:rPr lang="en-US" dirty="0"/>
              <a:t>in the process is concerned with doing research and gathering information to form a base on which the campaign or </a:t>
            </a:r>
            <a:r>
              <a:rPr lang="en-US" dirty="0" err="1"/>
              <a:t>programme</a:t>
            </a:r>
            <a:r>
              <a:rPr lang="en-US" dirty="0"/>
              <a:t> is based. The SMART (specific, measurable, achievable, realistic and timely) objectives, which are also aligned with the overall business goals, are set during the </a:t>
            </a:r>
            <a:r>
              <a:rPr lang="en-US" b="1" dirty="0"/>
              <a:t>second step</a:t>
            </a:r>
            <a:r>
              <a:rPr lang="en-US" dirty="0"/>
              <a:t>. The </a:t>
            </a:r>
            <a:r>
              <a:rPr lang="en-US" b="1" dirty="0"/>
              <a:t>third step </a:t>
            </a:r>
            <a:r>
              <a:rPr lang="en-US" dirty="0"/>
              <a:t>deals with the strategy and its implementation. Besides, during this stage practitioners should decide upon the type of measurement to be used and pre-test PR techniques and messages to be deployed. Further, the </a:t>
            </a:r>
            <a:r>
              <a:rPr lang="en-US" b="1" dirty="0"/>
              <a:t>fourth step </a:t>
            </a:r>
            <a:r>
              <a:rPr lang="en-US" dirty="0"/>
              <a:t>deals with the ongoing measurement when checks are made and adjustments are introduced, if necessary. The </a:t>
            </a:r>
            <a:r>
              <a:rPr lang="en-US" b="1" dirty="0"/>
              <a:t>fifth step </a:t>
            </a:r>
            <a:r>
              <a:rPr lang="en-US" dirty="0"/>
              <a:t>deals with the examination whether and to what extent the set objectives for the campaign or </a:t>
            </a:r>
            <a:r>
              <a:rPr lang="en-US" dirty="0" err="1"/>
              <a:t>programme</a:t>
            </a:r>
            <a:r>
              <a:rPr lang="en-US" dirty="0"/>
              <a:t> have been achieved.</a:t>
            </a:r>
          </a:p>
        </p:txBody>
      </p:sp>
    </p:spTree>
    <p:extLst>
      <p:ext uri="{BB962C8B-B14F-4D97-AF65-F5344CB8AC3E}">
        <p14:creationId xmlns:p14="http://schemas.microsoft.com/office/powerpoint/2010/main" val="2878066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F65E7-FA6A-7A78-B2F6-F881A9076C1E}"/>
              </a:ext>
            </a:extLst>
          </p:cNvPr>
          <p:cNvSpPr>
            <a:spLocks noGrp="1"/>
          </p:cNvSpPr>
          <p:nvPr>
            <p:ph type="title"/>
          </p:nvPr>
        </p:nvSpPr>
        <p:spPr/>
        <p:txBody>
          <a:bodyPr/>
          <a:lstStyle/>
          <a:p>
            <a:r>
              <a:rPr lang="en-US" dirty="0"/>
              <a:t>Dynamic, circular, feedback-oriented PRE process</a:t>
            </a:r>
          </a:p>
        </p:txBody>
      </p:sp>
      <p:sp>
        <p:nvSpPr>
          <p:cNvPr id="3" name="Content Placeholder 2">
            <a:extLst>
              <a:ext uri="{FF2B5EF4-FFF2-40B4-BE49-F238E27FC236}">
                <a16:creationId xmlns:a16="http://schemas.microsoft.com/office/drawing/2014/main" id="{AE6597FD-4806-2A9F-3C66-2104A98E7569}"/>
              </a:ext>
            </a:extLst>
          </p:cNvPr>
          <p:cNvSpPr>
            <a:spLocks noGrp="1"/>
          </p:cNvSpPr>
          <p:nvPr>
            <p:ph idx="1"/>
          </p:nvPr>
        </p:nvSpPr>
        <p:spPr/>
        <p:txBody>
          <a:bodyPr>
            <a:normAutofit/>
          </a:bodyPr>
          <a:lstStyle/>
          <a:p>
            <a:r>
              <a:rPr lang="en-US" dirty="0"/>
              <a:t>PRE steps 1 and 2 (audit and objectives) use research as input, PRE step 3 (strategy and plan) pre-tests and informs the choice of and implementation of tactics, PRE step 4 (ongoing measurement) uses tracking research to monitor progress, and step 5 (results and evaluation).</a:t>
            </a:r>
          </a:p>
        </p:txBody>
      </p:sp>
    </p:spTree>
    <p:extLst>
      <p:ext uri="{BB962C8B-B14F-4D97-AF65-F5344CB8AC3E}">
        <p14:creationId xmlns:p14="http://schemas.microsoft.com/office/powerpoint/2010/main" val="3740693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71CF5-C1A0-2239-4D6A-6114E1AF1CD9}"/>
              </a:ext>
            </a:extLst>
          </p:cNvPr>
          <p:cNvSpPr>
            <a:spLocks noGrp="1"/>
          </p:cNvSpPr>
          <p:nvPr>
            <p:ph type="title"/>
          </p:nvPr>
        </p:nvSpPr>
        <p:spPr/>
        <p:txBody>
          <a:bodyPr/>
          <a:lstStyle/>
          <a:p>
            <a:r>
              <a:rPr lang="en-US" dirty="0"/>
              <a:t>Unified model</a:t>
            </a:r>
          </a:p>
        </p:txBody>
      </p:sp>
      <p:sp>
        <p:nvSpPr>
          <p:cNvPr id="3" name="Content Placeholder 2">
            <a:extLst>
              <a:ext uri="{FF2B5EF4-FFF2-40B4-BE49-F238E27FC236}">
                <a16:creationId xmlns:a16="http://schemas.microsoft.com/office/drawing/2014/main" id="{7E9B5BFB-FC68-54B1-60A5-19D08B671119}"/>
              </a:ext>
            </a:extLst>
          </p:cNvPr>
          <p:cNvSpPr>
            <a:spLocks noGrp="1"/>
          </p:cNvSpPr>
          <p:nvPr>
            <p:ph idx="1"/>
          </p:nvPr>
        </p:nvSpPr>
        <p:spPr/>
        <p:txBody>
          <a:bodyPr>
            <a:normAutofit/>
          </a:bodyPr>
          <a:lstStyle/>
          <a:p>
            <a:r>
              <a:rPr lang="en-US" dirty="0"/>
              <a:t>Input stage (Planning and preparation)</a:t>
            </a:r>
          </a:p>
          <a:p>
            <a:r>
              <a:rPr lang="en-US" dirty="0"/>
              <a:t>Output stage (Messages and targets)</a:t>
            </a:r>
          </a:p>
          <a:p>
            <a:r>
              <a:rPr lang="en-US" dirty="0"/>
              <a:t>Impact stage (Awareness and information)</a:t>
            </a:r>
          </a:p>
          <a:p>
            <a:r>
              <a:rPr lang="en-US" dirty="0"/>
              <a:t>Effect stage (Attitude and motivation)</a:t>
            </a:r>
          </a:p>
          <a:p>
            <a:r>
              <a:rPr lang="en-US"/>
              <a:t>Result </a:t>
            </a:r>
            <a:r>
              <a:rPr lang="en-US" dirty="0"/>
              <a:t>stage (</a:t>
            </a:r>
            <a:r>
              <a:rPr lang="en-US" dirty="0" err="1"/>
              <a:t>Behaviour</a:t>
            </a:r>
            <a:r>
              <a:rPr lang="en-US" dirty="0"/>
              <a:t> and action)</a:t>
            </a:r>
          </a:p>
        </p:txBody>
      </p:sp>
    </p:spTree>
    <p:extLst>
      <p:ext uri="{BB962C8B-B14F-4D97-AF65-F5344CB8AC3E}">
        <p14:creationId xmlns:p14="http://schemas.microsoft.com/office/powerpoint/2010/main" val="322147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5B93D-B92B-7CE3-7D68-2B5C8A91B0E6}"/>
              </a:ext>
            </a:extLst>
          </p:cNvPr>
          <p:cNvSpPr>
            <a:spLocks noGrp="1"/>
          </p:cNvSpPr>
          <p:nvPr>
            <p:ph type="title"/>
          </p:nvPr>
        </p:nvSpPr>
        <p:spPr/>
        <p:txBody>
          <a:bodyPr/>
          <a:lstStyle/>
          <a:p>
            <a:r>
              <a:rPr lang="en-US" dirty="0"/>
              <a:t>Short term model of evaluation</a:t>
            </a:r>
          </a:p>
        </p:txBody>
      </p:sp>
      <p:sp>
        <p:nvSpPr>
          <p:cNvPr id="3" name="Content Placeholder 2">
            <a:extLst>
              <a:ext uri="{FF2B5EF4-FFF2-40B4-BE49-F238E27FC236}">
                <a16:creationId xmlns:a16="http://schemas.microsoft.com/office/drawing/2014/main" id="{64352995-6C32-06D2-16EE-C7915040F7FF}"/>
              </a:ext>
            </a:extLst>
          </p:cNvPr>
          <p:cNvSpPr>
            <a:spLocks noGrp="1"/>
          </p:cNvSpPr>
          <p:nvPr>
            <p:ph idx="1"/>
          </p:nvPr>
        </p:nvSpPr>
        <p:spPr/>
        <p:txBody>
          <a:bodyPr>
            <a:normAutofit fontScale="92500" lnSpcReduction="20000"/>
          </a:bodyPr>
          <a:lstStyle/>
          <a:p>
            <a:r>
              <a:rPr lang="en-US" dirty="0"/>
              <a:t>The Short Term model has a single track, linear process with an outcome. It does not set out to measure effects and because it does not have a continuing existence, there is no feedback mechanism. Typically, a public relations campaign has a simple awareness objective with one or two strategies. A common example of public relations practice in the Public Information summation is the distribution of news releases about products or services to the media. This is a technician skill of assembling information and photographs or drawings in the manner most acceptable to the media. Measuring achievement of the objectives can be by media analysis, sales responses or phone research among the target audience</a:t>
            </a:r>
          </a:p>
        </p:txBody>
      </p:sp>
    </p:spTree>
    <p:extLst>
      <p:ext uri="{BB962C8B-B14F-4D97-AF65-F5344CB8AC3E}">
        <p14:creationId xmlns:p14="http://schemas.microsoft.com/office/powerpoint/2010/main" val="3481457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48602-512B-0E59-0D22-D05A942EAA40}"/>
              </a:ext>
            </a:extLst>
          </p:cNvPr>
          <p:cNvSpPr>
            <a:spLocks noGrp="1"/>
          </p:cNvSpPr>
          <p:nvPr>
            <p:ph type="title"/>
          </p:nvPr>
        </p:nvSpPr>
        <p:spPr/>
        <p:txBody>
          <a:bodyPr/>
          <a:lstStyle/>
          <a:p>
            <a:r>
              <a:rPr lang="en-US" dirty="0"/>
              <a:t>Continuing model of evaluation</a:t>
            </a:r>
          </a:p>
        </p:txBody>
      </p:sp>
      <p:sp>
        <p:nvSpPr>
          <p:cNvPr id="3" name="Content Placeholder 2">
            <a:extLst>
              <a:ext uri="{FF2B5EF4-FFF2-40B4-BE49-F238E27FC236}">
                <a16:creationId xmlns:a16="http://schemas.microsoft.com/office/drawing/2014/main" id="{EEC45564-D3FD-3DF4-9B8E-C68CF57CE713}"/>
              </a:ext>
            </a:extLst>
          </p:cNvPr>
          <p:cNvSpPr>
            <a:spLocks noGrp="1"/>
          </p:cNvSpPr>
          <p:nvPr>
            <p:ph idx="1"/>
          </p:nvPr>
        </p:nvSpPr>
        <p:spPr/>
        <p:txBody>
          <a:bodyPr/>
          <a:lstStyle/>
          <a:p>
            <a:r>
              <a:rPr lang="en-US" dirty="0"/>
              <a:t>This model has been designed for use in long term public relations activity. In reviewing the case studies, the need for a dynamic model to cope with ever-changing circumstances was identified. A </a:t>
            </a:r>
            <a:r>
              <a:rPr lang="en-US" dirty="0" err="1"/>
              <a:t>programme</a:t>
            </a:r>
            <a:r>
              <a:rPr lang="en-US" dirty="0"/>
              <a:t> such as that for the new settlement, with multiple long term corporate and planning objectives, or for the industrial redevelopment, with a medium term objective of planning permission and a long term objective of improved relations with the local community, needed a flexible evaluation model.</a:t>
            </a:r>
          </a:p>
        </p:txBody>
      </p:sp>
    </p:spTree>
    <p:extLst>
      <p:ext uri="{BB962C8B-B14F-4D97-AF65-F5344CB8AC3E}">
        <p14:creationId xmlns:p14="http://schemas.microsoft.com/office/powerpoint/2010/main" val="24880146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CA3B1-0501-463D-EFD2-B1359549F6A6}"/>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Continuing model of evaluation</a:t>
            </a:r>
            <a:endParaRPr lang="en-US" dirty="0"/>
          </a:p>
        </p:txBody>
      </p:sp>
      <p:pic>
        <p:nvPicPr>
          <p:cNvPr id="5" name="Content Placeholder 4">
            <a:extLst>
              <a:ext uri="{FF2B5EF4-FFF2-40B4-BE49-F238E27FC236}">
                <a16:creationId xmlns:a16="http://schemas.microsoft.com/office/drawing/2014/main" id="{53EA6D56-5058-A404-BC4D-D9D44BE85AA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8900" y="1841500"/>
            <a:ext cx="6475125" cy="4387850"/>
          </a:xfrm>
        </p:spPr>
      </p:pic>
    </p:spTree>
    <p:extLst>
      <p:ext uri="{BB962C8B-B14F-4D97-AF65-F5344CB8AC3E}">
        <p14:creationId xmlns:p14="http://schemas.microsoft.com/office/powerpoint/2010/main" val="717844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95946-64F1-F44A-4BB5-C3F0D03FD002}"/>
              </a:ext>
            </a:extLst>
          </p:cNvPr>
          <p:cNvSpPr>
            <a:spLocks noGrp="1"/>
          </p:cNvSpPr>
          <p:nvPr>
            <p:ph type="title"/>
          </p:nvPr>
        </p:nvSpPr>
        <p:spPr/>
        <p:txBody>
          <a:bodyPr/>
          <a:lstStyle/>
          <a:p>
            <a:r>
              <a:rPr lang="en-US" sz="2800" b="0" dirty="0">
                <a:solidFill>
                  <a:prstClr val="black"/>
                </a:solidFill>
                <a:latin typeface="Trebuchet MS" panose="020B0603020202020204"/>
                <a:ea typeface="+mn-ea"/>
                <a:cs typeface="+mn-cs"/>
              </a:rPr>
              <a:t>E</a:t>
            </a:r>
            <a:r>
              <a:rPr kumimoji="0" lang="en-US" sz="2800" b="0" i="0" u="none" strike="noStrike" kern="1200" cap="none" spc="0" normalizeH="0" baseline="0" noProof="0" dirty="0" err="1">
                <a:ln>
                  <a:noFill/>
                </a:ln>
                <a:solidFill>
                  <a:prstClr val="black"/>
                </a:solidFill>
                <a:effectLst/>
                <a:uLnTx/>
                <a:uFillTx/>
                <a:latin typeface="Trebuchet MS" panose="020B0603020202020204"/>
                <a:ea typeface="+mn-ea"/>
                <a:cs typeface="+mn-cs"/>
              </a:rPr>
              <a:t>ffects</a:t>
            </a:r>
            <a:r>
              <a:rPr kumimoji="0" lang="en-US" sz="2800" b="0" i="0" u="none" strike="noStrike" kern="1200" cap="none" spc="0" normalizeH="0" baseline="0" noProof="0" dirty="0">
                <a:ln>
                  <a:noFill/>
                </a:ln>
                <a:solidFill>
                  <a:prstClr val="black"/>
                </a:solidFill>
                <a:effectLst/>
                <a:uLnTx/>
                <a:uFillTx/>
                <a:latin typeface="Trebuchet MS" panose="020B0603020202020204"/>
                <a:ea typeface="+mn-ea"/>
                <a:cs typeface="+mn-cs"/>
              </a:rPr>
              <a:t>-based planning</a:t>
            </a:r>
            <a:endParaRPr lang="en-US" dirty="0"/>
          </a:p>
        </p:txBody>
      </p:sp>
      <p:sp>
        <p:nvSpPr>
          <p:cNvPr id="3" name="Content Placeholder 2">
            <a:extLst>
              <a:ext uri="{FF2B5EF4-FFF2-40B4-BE49-F238E27FC236}">
                <a16:creationId xmlns:a16="http://schemas.microsoft.com/office/drawing/2014/main" id="{BC0E2693-DB9E-58F8-253F-1241C66F165F}"/>
              </a:ext>
            </a:extLst>
          </p:cNvPr>
          <p:cNvSpPr>
            <a:spLocks noGrp="1"/>
          </p:cNvSpPr>
          <p:nvPr>
            <p:ph idx="1"/>
          </p:nvPr>
        </p:nvSpPr>
        <p:spPr/>
        <p:txBody>
          <a:bodyPr/>
          <a:lstStyle/>
          <a:p>
            <a:r>
              <a:rPr lang="en-US" dirty="0"/>
              <a:t>To develop a more complete approach to planning (and subsequent evaluation) is the purpose of the ‘effects-based planning’ theories put forward by </a:t>
            </a:r>
            <a:r>
              <a:rPr lang="en-US" dirty="0" err="1"/>
              <a:t>VanLeuven</a:t>
            </a:r>
            <a:r>
              <a:rPr lang="en-US" dirty="0"/>
              <a:t> et al (1988). These are closely associated with management-by-objectives techniques used widely in industry and government. Underlying </a:t>
            </a:r>
            <a:r>
              <a:rPr lang="en-US" dirty="0" err="1"/>
              <a:t>VanLeuven’s</a:t>
            </a:r>
            <a:r>
              <a:rPr lang="en-US" dirty="0"/>
              <a:t> approach is the premise that a </a:t>
            </a:r>
            <a:r>
              <a:rPr lang="en-US" dirty="0" err="1"/>
              <a:t>programme’s</a:t>
            </a:r>
            <a:r>
              <a:rPr lang="en-US" dirty="0"/>
              <a:t> intended communication and </a:t>
            </a:r>
            <a:r>
              <a:rPr lang="en-US" dirty="0" err="1"/>
              <a:t>behavioural</a:t>
            </a:r>
            <a:r>
              <a:rPr lang="en-US" dirty="0"/>
              <a:t> effects serve as the basis from which all other planning decisions can be made.</a:t>
            </a:r>
          </a:p>
        </p:txBody>
      </p:sp>
    </p:spTree>
    <p:extLst>
      <p:ext uri="{BB962C8B-B14F-4D97-AF65-F5344CB8AC3E}">
        <p14:creationId xmlns:p14="http://schemas.microsoft.com/office/powerpoint/2010/main" val="4185611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BDA1D-75F5-FD72-9ACA-20D5C22D9724}"/>
              </a:ext>
            </a:extLst>
          </p:cNvPr>
          <p:cNvSpPr>
            <a:spLocks noGrp="1"/>
          </p:cNvSpPr>
          <p:nvPr>
            <p:ph type="title"/>
          </p:nvPr>
        </p:nvSpPr>
        <p:spPr/>
        <p:txBody>
          <a:bodyPr/>
          <a:lstStyle/>
          <a:p>
            <a:r>
              <a:rPr lang="en-US" dirty="0"/>
              <a:t>DASHBOARDS AND SCORECARDS</a:t>
            </a:r>
          </a:p>
        </p:txBody>
      </p:sp>
      <p:pic>
        <p:nvPicPr>
          <p:cNvPr id="5" name="Content Placeholder 4">
            <a:extLst>
              <a:ext uri="{FF2B5EF4-FFF2-40B4-BE49-F238E27FC236}">
                <a16:creationId xmlns:a16="http://schemas.microsoft.com/office/drawing/2014/main" id="{4D2F0826-D173-F112-E734-52D691634DE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2076" y="1742939"/>
            <a:ext cx="5870322" cy="3886336"/>
          </a:xfrm>
        </p:spPr>
      </p:pic>
    </p:spTree>
    <p:extLst>
      <p:ext uri="{BB962C8B-B14F-4D97-AF65-F5344CB8AC3E}">
        <p14:creationId xmlns:p14="http://schemas.microsoft.com/office/powerpoint/2010/main" val="1686540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E7ACE-F6DD-D6A8-B407-B76EE86815A6}"/>
              </a:ext>
            </a:extLst>
          </p:cNvPr>
          <p:cNvSpPr>
            <a:spLocks noGrp="1"/>
          </p:cNvSpPr>
          <p:nvPr>
            <p:ph type="title"/>
          </p:nvPr>
        </p:nvSpPr>
        <p:spPr/>
        <p:txBody>
          <a:bodyPr/>
          <a:lstStyle/>
          <a:p>
            <a:r>
              <a:rPr lang="en-US" dirty="0"/>
              <a:t>Evaluation structures and processes</a:t>
            </a:r>
          </a:p>
        </p:txBody>
      </p:sp>
      <p:sp>
        <p:nvSpPr>
          <p:cNvPr id="3" name="Content Placeholder 2">
            <a:extLst>
              <a:ext uri="{FF2B5EF4-FFF2-40B4-BE49-F238E27FC236}">
                <a16:creationId xmlns:a16="http://schemas.microsoft.com/office/drawing/2014/main" id="{875A26AA-EEC4-DEA2-AC09-A15F48348E12}"/>
              </a:ext>
            </a:extLst>
          </p:cNvPr>
          <p:cNvSpPr>
            <a:spLocks noGrp="1"/>
          </p:cNvSpPr>
          <p:nvPr>
            <p:ph idx="1"/>
          </p:nvPr>
        </p:nvSpPr>
        <p:spPr/>
        <p:txBody>
          <a:bodyPr/>
          <a:lstStyle/>
          <a:p>
            <a:r>
              <a:rPr lang="en-US" dirty="0"/>
              <a:t>It is increasingly recognized that the evaluation of public relations </a:t>
            </a:r>
            <a:r>
              <a:rPr lang="en-US" dirty="0" err="1"/>
              <a:t>programmes</a:t>
            </a:r>
            <a:r>
              <a:rPr lang="en-US" dirty="0"/>
              <a:t>/activities requires a mix of techniques: ‘In most cases, a skilled practitioner will use a combination of methods to evaluate the effectiveness of a program’ (Wilcox et al, 2000: 193). This is confirmed by experienced practitioner Walter </a:t>
            </a:r>
            <a:r>
              <a:rPr lang="en-US" dirty="0" err="1"/>
              <a:t>Lindenmann</a:t>
            </a:r>
            <a:r>
              <a:rPr lang="en-US" dirty="0"/>
              <a:t> in his seminal article (1993: 9): ‘it is important to recognize that there is no one simplistic method for measuring PR effectiveness.</a:t>
            </a:r>
          </a:p>
        </p:txBody>
      </p:sp>
    </p:spTree>
    <p:extLst>
      <p:ext uri="{BB962C8B-B14F-4D97-AF65-F5344CB8AC3E}">
        <p14:creationId xmlns:p14="http://schemas.microsoft.com/office/powerpoint/2010/main" val="2328478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342FE-D1A0-09D1-C3C9-638660DCA92F}"/>
              </a:ext>
            </a:extLst>
          </p:cNvPr>
          <p:cNvSpPr>
            <a:spLocks noGrp="1"/>
          </p:cNvSpPr>
          <p:nvPr>
            <p:ph type="title"/>
          </p:nvPr>
        </p:nvSpPr>
        <p:spPr/>
        <p:txBody>
          <a:bodyPr/>
          <a:lstStyle/>
          <a:p>
            <a:r>
              <a:rPr kumimoji="0" lang="en-US" sz="4000" b="1" i="0" u="none" strike="noStrike" kern="1200" cap="none" spc="0" normalizeH="0" baseline="0" noProof="0" dirty="0">
                <a:ln>
                  <a:noFill/>
                </a:ln>
                <a:solidFill>
                  <a:srgbClr val="477ED9"/>
                </a:solidFill>
                <a:effectLst/>
                <a:uLnTx/>
                <a:uFillTx/>
                <a:latin typeface="Trebuchet MS" panose="020B0603020202020204"/>
                <a:ea typeface="+mj-ea"/>
                <a:cs typeface="+mj-cs"/>
              </a:rPr>
              <a:t>The Preparation, Implementation and Impact model</a:t>
            </a:r>
            <a:endParaRPr lang="en-US" dirty="0"/>
          </a:p>
        </p:txBody>
      </p:sp>
      <p:sp>
        <p:nvSpPr>
          <p:cNvPr id="3" name="Content Placeholder 2">
            <a:extLst>
              <a:ext uri="{FF2B5EF4-FFF2-40B4-BE49-F238E27FC236}">
                <a16:creationId xmlns:a16="http://schemas.microsoft.com/office/drawing/2014/main" id="{D9721F2D-B4F6-E3E2-9FD7-385EEFB3D4B5}"/>
              </a:ext>
            </a:extLst>
          </p:cNvPr>
          <p:cNvSpPr>
            <a:spLocks noGrp="1"/>
          </p:cNvSpPr>
          <p:nvPr>
            <p:ph idx="1"/>
          </p:nvPr>
        </p:nvSpPr>
        <p:spPr/>
        <p:txBody>
          <a:bodyPr>
            <a:normAutofit fontScale="70000" lnSpcReduction="20000"/>
          </a:bodyPr>
          <a:lstStyle/>
          <a:p>
            <a:r>
              <a:rPr lang="en-US" dirty="0"/>
              <a:t>The </a:t>
            </a:r>
            <a:r>
              <a:rPr lang="en-US" b="1" dirty="0"/>
              <a:t>‘preparation’ </a:t>
            </a:r>
            <a:r>
              <a:rPr lang="en-US" dirty="0"/>
              <a:t>level considers whether adequate background information has been collected to plan the </a:t>
            </a:r>
            <a:r>
              <a:rPr lang="en-US" dirty="0" err="1"/>
              <a:t>programme</a:t>
            </a:r>
            <a:r>
              <a:rPr lang="en-US" dirty="0"/>
              <a:t> in an efficient and effective way. Besides, the content of materials is examined to make sure that it matches the designed plan. The quality of message and presentation of materials are also considered.</a:t>
            </a:r>
          </a:p>
          <a:p>
            <a:r>
              <a:rPr lang="en-US" dirty="0"/>
              <a:t>At the </a:t>
            </a:r>
            <a:r>
              <a:rPr lang="en-US" b="1" dirty="0"/>
              <a:t>‘implementation’ </a:t>
            </a:r>
            <a:r>
              <a:rPr lang="en-US" dirty="0"/>
              <a:t>level, evaluation takes into account how tactics have been applied. Specifically, the authors examine the distribution of materials, the number of implemented activities, and the number of those who received messages and attended activities.</a:t>
            </a:r>
          </a:p>
          <a:p>
            <a:r>
              <a:rPr lang="en-US" dirty="0"/>
              <a:t>The third level of the model examines the impact of a PR </a:t>
            </a:r>
            <a:r>
              <a:rPr lang="en-US" dirty="0" err="1"/>
              <a:t>programme</a:t>
            </a:r>
            <a:r>
              <a:rPr lang="en-US" dirty="0"/>
              <a:t>, that is the extent to which the outcomes outlined in the objectives for the </a:t>
            </a:r>
            <a:r>
              <a:rPr lang="en-US" dirty="0" err="1"/>
              <a:t>programme</a:t>
            </a:r>
            <a:r>
              <a:rPr lang="en-US" dirty="0"/>
              <a:t> have been achieved. This level requires direct measurement using research techniques, and an understanding of how to employ these techniques as well as a certain level of creativity in establishing indicators for </a:t>
            </a:r>
            <a:r>
              <a:rPr lang="en-US" dirty="0" err="1"/>
              <a:t>behavioural</a:t>
            </a:r>
            <a:r>
              <a:rPr lang="en-US" dirty="0"/>
              <a:t>, social and cultural changes.</a:t>
            </a:r>
          </a:p>
        </p:txBody>
      </p:sp>
    </p:spTree>
    <p:extLst>
      <p:ext uri="{BB962C8B-B14F-4D97-AF65-F5344CB8AC3E}">
        <p14:creationId xmlns:p14="http://schemas.microsoft.com/office/powerpoint/2010/main" val="2586050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DE7FD-4C58-799D-3934-14039912D4CD}"/>
              </a:ext>
            </a:extLst>
          </p:cNvPr>
          <p:cNvSpPr>
            <a:spLocks noGrp="1"/>
          </p:cNvSpPr>
          <p:nvPr>
            <p:ph type="title"/>
          </p:nvPr>
        </p:nvSpPr>
        <p:spPr/>
        <p:txBody>
          <a:bodyPr>
            <a:normAutofit fontScale="90000"/>
          </a:bodyPr>
          <a:lstStyle/>
          <a:p>
            <a:r>
              <a:rPr lang="en-US" dirty="0"/>
              <a:t>The Preparation, Implementation and Impact model</a:t>
            </a:r>
          </a:p>
        </p:txBody>
      </p:sp>
      <p:pic>
        <p:nvPicPr>
          <p:cNvPr id="7" name="Content Placeholder 6">
            <a:extLst>
              <a:ext uri="{FF2B5EF4-FFF2-40B4-BE49-F238E27FC236}">
                <a16:creationId xmlns:a16="http://schemas.microsoft.com/office/drawing/2014/main" id="{F089748E-582C-1AF1-7417-62CC33CE40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0601" y="1841500"/>
            <a:ext cx="7305674" cy="4387850"/>
          </a:xfrm>
        </p:spPr>
      </p:pic>
    </p:spTree>
    <p:extLst>
      <p:ext uri="{BB962C8B-B14F-4D97-AF65-F5344CB8AC3E}">
        <p14:creationId xmlns:p14="http://schemas.microsoft.com/office/powerpoint/2010/main" val="782876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555FC-FAB9-746D-1968-117D014C7B92}"/>
              </a:ext>
            </a:extLst>
          </p:cNvPr>
          <p:cNvSpPr>
            <a:spLocks noGrp="1"/>
          </p:cNvSpPr>
          <p:nvPr>
            <p:ph type="title"/>
          </p:nvPr>
        </p:nvSpPr>
        <p:spPr/>
        <p:txBody>
          <a:bodyPr/>
          <a:lstStyle/>
          <a:p>
            <a:r>
              <a:rPr lang="en-US" dirty="0"/>
              <a:t>Macnamara’s Pyramid Model</a:t>
            </a:r>
          </a:p>
        </p:txBody>
      </p:sp>
      <p:sp>
        <p:nvSpPr>
          <p:cNvPr id="3" name="Content Placeholder 2">
            <a:extLst>
              <a:ext uri="{FF2B5EF4-FFF2-40B4-BE49-F238E27FC236}">
                <a16:creationId xmlns:a16="http://schemas.microsoft.com/office/drawing/2014/main" id="{D35601D2-5948-C07B-CC16-86B7349C3A34}"/>
              </a:ext>
            </a:extLst>
          </p:cNvPr>
          <p:cNvSpPr>
            <a:spLocks noGrp="1"/>
          </p:cNvSpPr>
          <p:nvPr>
            <p:ph idx="1"/>
          </p:nvPr>
        </p:nvSpPr>
        <p:spPr/>
        <p:txBody>
          <a:bodyPr>
            <a:normAutofit fontScale="92500" lnSpcReduction="20000"/>
          </a:bodyPr>
          <a:lstStyle/>
          <a:p>
            <a:r>
              <a:rPr lang="en-US" dirty="0"/>
              <a:t>The Pyramid model, created by an Australian evaluation specialist Jim </a:t>
            </a:r>
            <a:r>
              <a:rPr lang="en-US" dirty="0" err="1"/>
              <a:t>Macnamara</a:t>
            </a:r>
            <a:r>
              <a:rPr lang="en-US" dirty="0"/>
              <a:t> (Figure 4), has a bottom-up structure, with the base of the pyramid being the starting point of the strategy and the peak being the outcome of the campaign.  According to </a:t>
            </a:r>
            <a:r>
              <a:rPr lang="en-US" dirty="0" err="1"/>
              <a:t>Macnamara</a:t>
            </a:r>
            <a:r>
              <a:rPr lang="en-US" dirty="0"/>
              <a:t> (2005b, p.264):</a:t>
            </a:r>
          </a:p>
          <a:p>
            <a:r>
              <a:rPr lang="en-US" dirty="0"/>
              <a:t>“The pyramid metaphor is useful in suggesting that, at the base when communication planning begins, practitioners have a large amount of information to assemble and a wide range of options in terms of media and activities. Selection and choices are made to direct certain messages at certain target audiences through certain media, and ultimately, achieve specific defined objectives (the peak of the </a:t>
            </a:r>
            <a:r>
              <a:rPr lang="en-US" dirty="0" err="1"/>
              <a:t>programme</a:t>
            </a:r>
            <a:r>
              <a:rPr lang="en-US" dirty="0"/>
              <a:t> or project).”</a:t>
            </a:r>
          </a:p>
        </p:txBody>
      </p:sp>
    </p:spTree>
    <p:extLst>
      <p:ext uri="{BB962C8B-B14F-4D97-AF65-F5344CB8AC3E}">
        <p14:creationId xmlns:p14="http://schemas.microsoft.com/office/powerpoint/2010/main" val="426125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B422-B8E4-CA69-9315-4474890D77D0}"/>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Macnamara’s Pyramid Model</a:t>
            </a:r>
            <a:endParaRPr lang="en-US" dirty="0"/>
          </a:p>
        </p:txBody>
      </p:sp>
      <p:sp>
        <p:nvSpPr>
          <p:cNvPr id="3" name="Content Placeholder 2">
            <a:extLst>
              <a:ext uri="{FF2B5EF4-FFF2-40B4-BE49-F238E27FC236}">
                <a16:creationId xmlns:a16="http://schemas.microsoft.com/office/drawing/2014/main" id="{B2295A67-3320-B326-E885-3125314BDE23}"/>
              </a:ext>
            </a:extLst>
          </p:cNvPr>
          <p:cNvSpPr>
            <a:spLocks noGrp="1"/>
          </p:cNvSpPr>
          <p:nvPr>
            <p:ph idx="1"/>
          </p:nvPr>
        </p:nvSpPr>
        <p:spPr/>
        <p:txBody>
          <a:bodyPr>
            <a:normAutofit fontScale="92500" lnSpcReduction="10000"/>
          </a:bodyPr>
          <a:lstStyle/>
          <a:p>
            <a:r>
              <a:rPr lang="en-US" dirty="0"/>
              <a:t>Further, the pyramid consists of three parts: inputs, outputs, and outcomes. Inputs are elements of communication projects and </a:t>
            </a:r>
            <a:r>
              <a:rPr lang="en-US" dirty="0" err="1"/>
              <a:t>programmes</a:t>
            </a:r>
            <a:r>
              <a:rPr lang="en-US" dirty="0"/>
              <a:t> and include the following: the choice of medium, content of communication as well as format. Outputs, in turn, are the materials and activities created (e.g. promotional materials, events, and media publicity) and the process to create them. Outcomes are the impacts and effects of communication efforts. To find out whether the target audience has changed its </a:t>
            </a:r>
            <a:r>
              <a:rPr lang="en-US" dirty="0" err="1"/>
              <a:t>behaviour</a:t>
            </a:r>
            <a:r>
              <a:rPr lang="en-US" dirty="0"/>
              <a:t> or attitude, a number of methodologies can be used – ranging from desktop research to observation and quantitative or qualitative research.</a:t>
            </a:r>
          </a:p>
        </p:txBody>
      </p:sp>
    </p:spTree>
    <p:extLst>
      <p:ext uri="{BB962C8B-B14F-4D97-AF65-F5344CB8AC3E}">
        <p14:creationId xmlns:p14="http://schemas.microsoft.com/office/powerpoint/2010/main" val="370715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8BD47-26E3-8F94-7028-7CDFC0583CE6}"/>
              </a:ext>
            </a:extLst>
          </p:cNvPr>
          <p:cNvSpPr>
            <a:spLocks noGrp="1"/>
          </p:cNvSpPr>
          <p:nvPr>
            <p:ph type="title"/>
          </p:nvPr>
        </p:nvSpPr>
        <p:spPr/>
        <p:txBody>
          <a:bodyPr/>
          <a:lstStyle/>
          <a:p>
            <a:r>
              <a:rPr lang="en-US" dirty="0"/>
              <a:t>Macnamara’s Pyramid Model</a:t>
            </a:r>
          </a:p>
        </p:txBody>
      </p:sp>
      <p:sp>
        <p:nvSpPr>
          <p:cNvPr id="3" name="Content Placeholder 2">
            <a:extLst>
              <a:ext uri="{FF2B5EF4-FFF2-40B4-BE49-F238E27FC236}">
                <a16:creationId xmlns:a16="http://schemas.microsoft.com/office/drawing/2014/main" id="{1BB8DBAB-828F-3A94-D07F-8F07B232EB3B}"/>
              </a:ext>
            </a:extLst>
          </p:cNvPr>
          <p:cNvSpPr>
            <a:spLocks noGrp="1"/>
          </p:cNvSpPr>
          <p:nvPr>
            <p:ph idx="1"/>
          </p:nvPr>
        </p:nvSpPr>
        <p:spPr/>
        <p:txBody>
          <a:bodyPr/>
          <a:lstStyle/>
          <a:p>
            <a:r>
              <a:rPr lang="en-US" dirty="0"/>
              <a:t>The author also argues that the key processes in the pyramid model have been derived from the PII model and that his model offers and extra value by adding measurement methodologies for each of the three steps (</a:t>
            </a:r>
            <a:r>
              <a:rPr lang="en-US" dirty="0" err="1"/>
              <a:t>Macnamara</a:t>
            </a:r>
            <a:r>
              <a:rPr lang="en-US" dirty="0"/>
              <a:t>, 2005b. p. 266-67). Moreover, to allow data to be integrated into the ongoing monitoring and development of communication </a:t>
            </a:r>
            <a:r>
              <a:rPr lang="en-US" dirty="0" err="1"/>
              <a:t>programmes</a:t>
            </a:r>
            <a:r>
              <a:rPr lang="en-US" dirty="0"/>
              <a:t> and projects, the pyramid model includes formative and summative research methods.</a:t>
            </a:r>
          </a:p>
        </p:txBody>
      </p:sp>
    </p:spTree>
    <p:extLst>
      <p:ext uri="{BB962C8B-B14F-4D97-AF65-F5344CB8AC3E}">
        <p14:creationId xmlns:p14="http://schemas.microsoft.com/office/powerpoint/2010/main" val="750819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9CD8C-D65A-CF29-353E-36D23A80E0A3}"/>
              </a:ext>
            </a:extLst>
          </p:cNvPr>
          <p:cNvSpPr>
            <a:spLocks noGrp="1"/>
          </p:cNvSpPr>
          <p:nvPr>
            <p:ph type="title"/>
          </p:nvPr>
        </p:nvSpPr>
        <p:spPr/>
        <p:txBody>
          <a:bodyPr/>
          <a:lstStyle/>
          <a:p>
            <a:r>
              <a:rPr lang="en-US" dirty="0"/>
              <a:t>Macnamara’s Pyramid Model</a:t>
            </a:r>
          </a:p>
        </p:txBody>
      </p:sp>
      <p:pic>
        <p:nvPicPr>
          <p:cNvPr id="5" name="Content Placeholder 4">
            <a:extLst>
              <a:ext uri="{FF2B5EF4-FFF2-40B4-BE49-F238E27FC236}">
                <a16:creationId xmlns:a16="http://schemas.microsoft.com/office/drawing/2014/main" id="{24F64EF2-2FBF-8F36-A274-F272283EC3A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4325" y="1638300"/>
            <a:ext cx="8115300" cy="5219700"/>
          </a:xfrm>
        </p:spPr>
      </p:pic>
    </p:spTree>
    <p:extLst>
      <p:ext uri="{BB962C8B-B14F-4D97-AF65-F5344CB8AC3E}">
        <p14:creationId xmlns:p14="http://schemas.microsoft.com/office/powerpoint/2010/main" val="3233165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146F6-4C82-B6C6-2408-79CB44C23FF8}"/>
              </a:ext>
            </a:extLst>
          </p:cNvPr>
          <p:cNvSpPr>
            <a:spLocks noGrp="1"/>
          </p:cNvSpPr>
          <p:nvPr>
            <p:ph type="title"/>
          </p:nvPr>
        </p:nvSpPr>
        <p:spPr/>
        <p:txBody>
          <a:bodyPr/>
          <a:lstStyle/>
          <a:p>
            <a:r>
              <a:rPr lang="en-US" dirty="0"/>
              <a:t>Yardstick model</a:t>
            </a:r>
          </a:p>
        </p:txBody>
      </p:sp>
      <p:pic>
        <p:nvPicPr>
          <p:cNvPr id="5" name="Content Placeholder 4">
            <a:extLst>
              <a:ext uri="{FF2B5EF4-FFF2-40B4-BE49-F238E27FC236}">
                <a16:creationId xmlns:a16="http://schemas.microsoft.com/office/drawing/2014/main" id="{74EDA7BA-AB30-E694-69DB-FF66E806A7A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7825" y="1495425"/>
            <a:ext cx="5867400" cy="5172075"/>
          </a:xfrm>
        </p:spPr>
      </p:pic>
    </p:spTree>
    <p:extLst>
      <p:ext uri="{BB962C8B-B14F-4D97-AF65-F5344CB8AC3E}">
        <p14:creationId xmlns:p14="http://schemas.microsoft.com/office/powerpoint/2010/main" val="268623159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xury-PowerPoint-Background" id="{40BD171D-031E-2B42-995B-79D7F95A0072}" vid="{20627F95-C8E1-0442-A1FB-DCE898363E6E}"/>
    </a:ext>
  </a:extLst>
</a:theme>
</file>

<file path=docProps/app.xml><?xml version="1.0" encoding="utf-8"?>
<Properties xmlns="http://schemas.openxmlformats.org/officeDocument/2006/extended-properties" xmlns:vt="http://schemas.openxmlformats.org/officeDocument/2006/docPropsVTypes">
  <TotalTime>195</TotalTime>
  <Words>1176</Words>
  <Application>Microsoft Office PowerPoint</Application>
  <PresentationFormat>Widescreen</PresentationFormat>
  <Paragraphs>38</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Trebuchet MS</vt:lpstr>
      <vt:lpstr>1_Office Theme</vt:lpstr>
      <vt:lpstr>Evaluation structures and processes</vt:lpstr>
      <vt:lpstr>Evaluation structures and processes</vt:lpstr>
      <vt:lpstr>The Preparation, Implementation and Impact model</vt:lpstr>
      <vt:lpstr>The Preparation, Implementation and Impact model</vt:lpstr>
      <vt:lpstr>Macnamara’s Pyramid Model</vt:lpstr>
      <vt:lpstr>Macnamara’s Pyramid Model</vt:lpstr>
      <vt:lpstr>Macnamara’s Pyramid Model</vt:lpstr>
      <vt:lpstr>Macnamara’s Pyramid Model</vt:lpstr>
      <vt:lpstr>Yardstick model</vt:lpstr>
      <vt:lpstr>CIPR’s Planning, Research and Evaluation (PRE) process</vt:lpstr>
      <vt:lpstr>CIPR’s Planning, Research and Evaluation (PRE) process</vt:lpstr>
      <vt:lpstr>Dynamic, circular, feedback-oriented PRE process</vt:lpstr>
      <vt:lpstr>Unified model</vt:lpstr>
      <vt:lpstr>Short term model of evaluation</vt:lpstr>
      <vt:lpstr>Continuing model of evaluation</vt:lpstr>
      <vt:lpstr>Continuing model of evaluation</vt:lpstr>
      <vt:lpstr>Effects-based planning</vt:lpstr>
      <vt:lpstr>DASHBOARDS AND SCORECARDS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relations in  context</dc:title>
  <dc:creator>Riasat Amir</dc:creator>
  <cp:lastModifiedBy>Riasat Amir</cp:lastModifiedBy>
  <cp:revision>10</cp:revision>
  <dcterms:created xsi:type="dcterms:W3CDTF">2023-02-12T04:11:05Z</dcterms:created>
  <dcterms:modified xsi:type="dcterms:W3CDTF">2023-02-13T04:17:20Z</dcterms:modified>
</cp:coreProperties>
</file>