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77426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95868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51814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99955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72331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71283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14039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80213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67675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2/6/2023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2353223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normAutofit fontScale="90000"/>
          </a:bodyPr>
          <a:lstStyle/>
          <a:p>
            <a:r>
              <a:rPr lang="en-US" dirty="0"/>
              <a:t>Gathering and interpreting information</a:t>
            </a:r>
          </a:p>
        </p:txBody>
      </p:sp>
      <p:sp>
        <p:nvSpPr>
          <p:cNvPr id="3" name="Subtitle 2"/>
          <p:cNvSpPr>
            <a:spLocks noGrp="1"/>
          </p:cNvSpPr>
          <p:nvPr>
            <p:ph type="subTitle" idx="1"/>
          </p:nvPr>
        </p:nvSpPr>
        <p:spPr/>
        <p:txBody>
          <a:bodyPr/>
          <a:lstStyle/>
          <a:p>
            <a:r>
              <a:rPr lang="en-US" b="1" dirty="0">
                <a:solidFill>
                  <a:srgbClr val="8AAA99"/>
                </a:solidFill>
              </a:rPr>
              <a:t>Ch- 4</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B322-449E-3B80-0285-21EEC51014EA}"/>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Evaluation toolkit by Smith (2005:9)</a:t>
            </a:r>
            <a:endParaRPr lang="en-US" dirty="0"/>
          </a:p>
        </p:txBody>
      </p:sp>
      <p:sp>
        <p:nvSpPr>
          <p:cNvPr id="3" name="Content Placeholder 2">
            <a:extLst>
              <a:ext uri="{FF2B5EF4-FFF2-40B4-BE49-F238E27FC236}">
                <a16:creationId xmlns:a16="http://schemas.microsoft.com/office/drawing/2014/main" id="{62B09B88-B318-1381-CB8A-500FEDEF2FDD}"/>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Phase Three: Tactics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Step 7: Choosing Communication Tactics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Step 8: Implementing the Strategic Plan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Phase Four: Evaluative Research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Step 9: Evaluating the Strategic Plan</a:t>
            </a:r>
          </a:p>
          <a:p>
            <a:endParaRPr lang="en-US" dirty="0"/>
          </a:p>
        </p:txBody>
      </p:sp>
    </p:spTree>
    <p:extLst>
      <p:ext uri="{BB962C8B-B14F-4D97-AF65-F5344CB8AC3E}">
        <p14:creationId xmlns:p14="http://schemas.microsoft.com/office/powerpoint/2010/main" val="1625603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3CF6-2061-DC47-ACA1-2904ABD2F276}"/>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Evaluation toolkit</a:t>
            </a:r>
            <a:endParaRPr lang="en-US" dirty="0"/>
          </a:p>
        </p:txBody>
      </p:sp>
      <p:sp>
        <p:nvSpPr>
          <p:cNvPr id="3" name="Content Placeholder 2">
            <a:extLst>
              <a:ext uri="{FF2B5EF4-FFF2-40B4-BE49-F238E27FC236}">
                <a16:creationId xmlns:a16="http://schemas.microsoft.com/office/drawing/2014/main" id="{2457C5FE-4761-9055-7CF0-77EE4C20F43A}"/>
              </a:ext>
            </a:extLst>
          </p:cNvPr>
          <p:cNvSpPr>
            <a:spLocks noGrp="1"/>
          </p:cNvSpPr>
          <p:nvPr>
            <p:ph idx="1"/>
          </p:nvPr>
        </p:nvSpPr>
        <p:spPr/>
        <p:txBody>
          <a:bodyPr/>
          <a:lstStyle/>
          <a:p>
            <a:pPr marL="0" indent="0">
              <a:buNone/>
            </a:pPr>
            <a:r>
              <a:rPr lang="en-US" dirty="0"/>
              <a:t>The thinking that lies behind a public relations strategy has echoes of Smith’s (2005) nine steps and could be listed as the following:</a:t>
            </a:r>
          </a:p>
          <a:p>
            <a:pPr marL="0" indent="0">
              <a:buNone/>
            </a:pPr>
            <a:r>
              <a:rPr lang="en-US" dirty="0"/>
              <a:t>● </a:t>
            </a:r>
            <a:r>
              <a:rPr lang="en-US" dirty="0" err="1"/>
              <a:t>analysing</a:t>
            </a:r>
            <a:r>
              <a:rPr lang="en-US" dirty="0"/>
              <a:t> the problem; ● establishing objectives; ● building the creative theme; ● segmenting target publics; ● positioning the organization; ● evaluating the results</a:t>
            </a:r>
          </a:p>
        </p:txBody>
      </p:sp>
    </p:spTree>
    <p:extLst>
      <p:ext uri="{BB962C8B-B14F-4D97-AF65-F5344CB8AC3E}">
        <p14:creationId xmlns:p14="http://schemas.microsoft.com/office/powerpoint/2010/main" val="209785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B353-F9CF-C5D8-0C75-1A62D15A632C}"/>
              </a:ext>
            </a:extLst>
          </p:cNvPr>
          <p:cNvSpPr>
            <a:spLocks noGrp="1"/>
          </p:cNvSpPr>
          <p:nvPr>
            <p:ph type="title"/>
          </p:nvPr>
        </p:nvSpPr>
        <p:spPr/>
        <p:txBody>
          <a:bodyPr/>
          <a:lstStyle/>
          <a:p>
            <a:r>
              <a:rPr lang="en-US" dirty="0"/>
              <a:t>Formative evaluation research </a:t>
            </a:r>
          </a:p>
        </p:txBody>
      </p:sp>
      <p:sp>
        <p:nvSpPr>
          <p:cNvPr id="3" name="Content Placeholder 2">
            <a:extLst>
              <a:ext uri="{FF2B5EF4-FFF2-40B4-BE49-F238E27FC236}">
                <a16:creationId xmlns:a16="http://schemas.microsoft.com/office/drawing/2014/main" id="{58100093-132A-FBC0-5455-CB0A8AC9CE65}"/>
              </a:ext>
            </a:extLst>
          </p:cNvPr>
          <p:cNvSpPr>
            <a:spLocks noGrp="1"/>
          </p:cNvSpPr>
          <p:nvPr>
            <p:ph idx="1"/>
          </p:nvPr>
        </p:nvSpPr>
        <p:spPr/>
        <p:txBody>
          <a:bodyPr/>
          <a:lstStyle/>
          <a:p>
            <a:r>
              <a:rPr lang="en-US" dirty="0"/>
              <a:t>Research conducted to help a manager better formulate plans for implementing a program is called formative evaluative research.</a:t>
            </a:r>
          </a:p>
        </p:txBody>
      </p:sp>
    </p:spTree>
    <p:extLst>
      <p:ext uri="{BB962C8B-B14F-4D97-AF65-F5344CB8AC3E}">
        <p14:creationId xmlns:p14="http://schemas.microsoft.com/office/powerpoint/2010/main" val="44051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038A-0B6E-95A2-D875-C2A262D68D6C}"/>
              </a:ext>
            </a:extLst>
          </p:cNvPr>
          <p:cNvSpPr>
            <a:spLocks noGrp="1"/>
          </p:cNvSpPr>
          <p:nvPr>
            <p:ph type="title"/>
          </p:nvPr>
        </p:nvSpPr>
        <p:spPr/>
        <p:txBody>
          <a:bodyPr/>
          <a:lstStyle/>
          <a:p>
            <a:r>
              <a:rPr lang="en-US" dirty="0"/>
              <a:t>Summative evaluative research</a:t>
            </a:r>
          </a:p>
        </p:txBody>
      </p:sp>
      <p:sp>
        <p:nvSpPr>
          <p:cNvPr id="3" name="Content Placeholder 2">
            <a:extLst>
              <a:ext uri="{FF2B5EF4-FFF2-40B4-BE49-F238E27FC236}">
                <a16:creationId xmlns:a16="http://schemas.microsoft.com/office/drawing/2014/main" id="{EC604DFD-718F-9172-E03C-BF79FD9E08BA}"/>
              </a:ext>
            </a:extLst>
          </p:cNvPr>
          <p:cNvSpPr>
            <a:spLocks noGrp="1"/>
          </p:cNvSpPr>
          <p:nvPr>
            <p:ph idx="1"/>
          </p:nvPr>
        </p:nvSpPr>
        <p:spPr/>
        <p:txBody>
          <a:bodyPr/>
          <a:lstStyle/>
          <a:p>
            <a:r>
              <a:rPr lang="en-US" dirty="0"/>
              <a:t>Research designed to help summarize the overall impact of a program is called summative evaluative research.</a:t>
            </a:r>
          </a:p>
        </p:txBody>
      </p:sp>
    </p:spTree>
    <p:extLst>
      <p:ext uri="{BB962C8B-B14F-4D97-AF65-F5344CB8AC3E}">
        <p14:creationId xmlns:p14="http://schemas.microsoft.com/office/powerpoint/2010/main" val="367868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685A-C81A-65C3-81BA-348FDE82C23F}"/>
              </a:ext>
            </a:extLst>
          </p:cNvPr>
          <p:cNvSpPr>
            <a:spLocks noGrp="1"/>
          </p:cNvSpPr>
          <p:nvPr>
            <p:ph type="title"/>
          </p:nvPr>
        </p:nvSpPr>
        <p:spPr/>
        <p:txBody>
          <a:bodyPr/>
          <a:lstStyle/>
          <a:p>
            <a:r>
              <a:rPr lang="en-US" dirty="0"/>
              <a:t>Evaluation approach- Dozier</a:t>
            </a:r>
          </a:p>
        </p:txBody>
      </p:sp>
      <p:sp>
        <p:nvSpPr>
          <p:cNvPr id="3" name="Content Placeholder 2">
            <a:extLst>
              <a:ext uri="{FF2B5EF4-FFF2-40B4-BE49-F238E27FC236}">
                <a16:creationId xmlns:a16="http://schemas.microsoft.com/office/drawing/2014/main" id="{BD4323D6-B247-F9C4-1A29-A454CF06C695}"/>
              </a:ext>
            </a:extLst>
          </p:cNvPr>
          <p:cNvSpPr>
            <a:spLocks noGrp="1"/>
          </p:cNvSpPr>
          <p:nvPr>
            <p:ph idx="1"/>
          </p:nvPr>
        </p:nvSpPr>
        <p:spPr/>
        <p:txBody>
          <a:bodyPr/>
          <a:lstStyle/>
          <a:p>
            <a:r>
              <a:rPr lang="en-US" dirty="0"/>
              <a:t>Dozier (1984) to test whether public relations had adopted ‘scientifically derived knowledge’ revealed three major approaches to evaluation</a:t>
            </a:r>
          </a:p>
        </p:txBody>
      </p:sp>
    </p:spTree>
    <p:extLst>
      <p:ext uri="{BB962C8B-B14F-4D97-AF65-F5344CB8AC3E}">
        <p14:creationId xmlns:p14="http://schemas.microsoft.com/office/powerpoint/2010/main" val="1437873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E128A-E860-7CC9-846B-F1103B000517}"/>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Evaluation approach- Dozier</a:t>
            </a:r>
            <a:endParaRPr lang="en-US" dirty="0"/>
          </a:p>
        </p:txBody>
      </p:sp>
      <p:sp>
        <p:nvSpPr>
          <p:cNvPr id="3" name="Content Placeholder 2">
            <a:extLst>
              <a:ext uri="{FF2B5EF4-FFF2-40B4-BE49-F238E27FC236}">
                <a16:creationId xmlns:a16="http://schemas.microsoft.com/office/drawing/2014/main" id="{43C79B39-15EC-FD0B-A836-EE3F4CF155A2}"/>
              </a:ext>
            </a:extLst>
          </p:cNvPr>
          <p:cNvSpPr>
            <a:spLocks noGrp="1"/>
          </p:cNvSpPr>
          <p:nvPr>
            <p:ph idx="1"/>
          </p:nvPr>
        </p:nvSpPr>
        <p:spPr/>
        <p:txBody>
          <a:bodyPr>
            <a:normAutofit fontScale="92500" lnSpcReduction="10000"/>
          </a:bodyPr>
          <a:lstStyle/>
          <a:p>
            <a:r>
              <a:rPr lang="en-US" dirty="0"/>
              <a:t>Seat-of-the-pants evaluation is a subjective and intuitive method of evaluation which uses casual observation by the practitioner to judge the output of the campaign.</a:t>
            </a:r>
          </a:p>
          <a:p>
            <a:r>
              <a:rPr lang="en-US" dirty="0"/>
              <a:t>Scientific dissemination evaluation is another process-oriented approach but with particular emphasis on distribution. It rests on the assumption that wider dissemination means higher impact.</a:t>
            </a:r>
          </a:p>
          <a:p>
            <a:r>
              <a:rPr lang="en-US" dirty="0"/>
              <a:t>Scientific impact evaluation primarily uses quantitative, social scientific methods of data collection to determine the public relations campaign impact directly</a:t>
            </a:r>
          </a:p>
        </p:txBody>
      </p:sp>
    </p:spTree>
    <p:extLst>
      <p:ext uri="{BB962C8B-B14F-4D97-AF65-F5344CB8AC3E}">
        <p14:creationId xmlns:p14="http://schemas.microsoft.com/office/powerpoint/2010/main" val="2794260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A3F1-BECD-D355-435E-4E858EE26BFC}"/>
              </a:ext>
            </a:extLst>
          </p:cNvPr>
          <p:cNvSpPr>
            <a:spLocks noGrp="1"/>
          </p:cNvSpPr>
          <p:nvPr>
            <p:ph type="title"/>
          </p:nvPr>
        </p:nvSpPr>
        <p:spPr/>
        <p:txBody>
          <a:bodyPr/>
          <a:lstStyle/>
          <a:p>
            <a:r>
              <a:rPr lang="en-US" dirty="0"/>
              <a:t>Research method</a:t>
            </a:r>
          </a:p>
        </p:txBody>
      </p:sp>
      <p:sp>
        <p:nvSpPr>
          <p:cNvPr id="3" name="Content Placeholder 2">
            <a:extLst>
              <a:ext uri="{FF2B5EF4-FFF2-40B4-BE49-F238E27FC236}">
                <a16:creationId xmlns:a16="http://schemas.microsoft.com/office/drawing/2014/main" id="{90C65289-A3FC-9E64-2698-50DABAE5B2C3}"/>
              </a:ext>
            </a:extLst>
          </p:cNvPr>
          <p:cNvSpPr>
            <a:spLocks noGrp="1"/>
          </p:cNvSpPr>
          <p:nvPr>
            <p:ph idx="1"/>
          </p:nvPr>
        </p:nvSpPr>
        <p:spPr/>
        <p:txBody>
          <a:bodyPr>
            <a:normAutofit fontScale="92500" lnSpcReduction="20000"/>
          </a:bodyPr>
          <a:lstStyle/>
          <a:p>
            <a:pPr marL="0" indent="0">
              <a:buNone/>
            </a:pPr>
            <a:r>
              <a:rPr lang="en-US" dirty="0"/>
              <a:t>Research families </a:t>
            </a:r>
          </a:p>
          <a:p>
            <a:pPr marL="0" indent="0">
              <a:buNone/>
            </a:pPr>
            <a:r>
              <a:rPr lang="en-US" dirty="0"/>
              <a:t>● Quantitative or qualitative </a:t>
            </a:r>
          </a:p>
          <a:p>
            <a:pPr marL="0" indent="0">
              <a:buNone/>
            </a:pPr>
            <a:r>
              <a:rPr lang="en-US" dirty="0"/>
              <a:t>● Deskwork or fieldwork </a:t>
            </a:r>
          </a:p>
          <a:p>
            <a:pPr marL="0" indent="0">
              <a:buNone/>
            </a:pPr>
            <a:r>
              <a:rPr lang="en-US" dirty="0"/>
              <a:t>Research approaches </a:t>
            </a:r>
          </a:p>
          <a:p>
            <a:pPr marL="0" indent="0">
              <a:buNone/>
            </a:pPr>
            <a:r>
              <a:rPr lang="en-US" dirty="0"/>
              <a:t>● Action research </a:t>
            </a:r>
          </a:p>
          <a:p>
            <a:pPr marL="0" indent="0">
              <a:buNone/>
            </a:pPr>
            <a:r>
              <a:rPr lang="en-US" dirty="0"/>
              <a:t>● Case studies </a:t>
            </a:r>
          </a:p>
          <a:p>
            <a:pPr marL="0" indent="0">
              <a:buNone/>
            </a:pPr>
            <a:r>
              <a:rPr lang="en-US" dirty="0"/>
              <a:t>● Experiments </a:t>
            </a:r>
          </a:p>
          <a:p>
            <a:pPr marL="0" indent="0">
              <a:buNone/>
            </a:pPr>
            <a:r>
              <a:rPr lang="en-US" dirty="0"/>
              <a:t>● Surveys </a:t>
            </a:r>
          </a:p>
          <a:p>
            <a:pPr marL="0" indent="0">
              <a:buNone/>
            </a:pPr>
            <a:r>
              <a:rPr lang="en-US" dirty="0"/>
              <a:t>Research techniques </a:t>
            </a:r>
          </a:p>
          <a:p>
            <a:pPr marL="0" indent="0">
              <a:buNone/>
            </a:pPr>
            <a:r>
              <a:rPr lang="en-US" dirty="0"/>
              <a:t>● Documents ● Interviews ● Observation ● Questionnaires</a:t>
            </a:r>
          </a:p>
        </p:txBody>
      </p:sp>
    </p:spTree>
    <p:extLst>
      <p:ext uri="{BB962C8B-B14F-4D97-AF65-F5344CB8AC3E}">
        <p14:creationId xmlns:p14="http://schemas.microsoft.com/office/powerpoint/2010/main" val="304013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63691-50F7-D7EB-FFDF-4A7EA33BB988}"/>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Research method</a:t>
            </a:r>
            <a:endParaRPr lang="en-US" dirty="0"/>
          </a:p>
        </p:txBody>
      </p:sp>
      <p:sp>
        <p:nvSpPr>
          <p:cNvPr id="3" name="Content Placeholder 2">
            <a:extLst>
              <a:ext uri="{FF2B5EF4-FFF2-40B4-BE49-F238E27FC236}">
                <a16:creationId xmlns:a16="http://schemas.microsoft.com/office/drawing/2014/main" id="{EE559788-4736-1E85-F95B-3D8AF9B56D14}"/>
              </a:ext>
            </a:extLst>
          </p:cNvPr>
          <p:cNvSpPr>
            <a:spLocks noGrp="1"/>
          </p:cNvSpPr>
          <p:nvPr>
            <p:ph idx="1"/>
          </p:nvPr>
        </p:nvSpPr>
        <p:spPr/>
        <p:txBody>
          <a:bodyPr/>
          <a:lstStyle/>
          <a:p>
            <a:r>
              <a:rPr lang="en-US" dirty="0"/>
              <a:t>Quantitative research is to do with numbers and qualitative is to do with words. Quantitative answers the question ‘what is happening?’ and qualitative the question ‘why is it happening?’</a:t>
            </a:r>
          </a:p>
        </p:txBody>
      </p:sp>
    </p:spTree>
    <p:extLst>
      <p:ext uri="{BB962C8B-B14F-4D97-AF65-F5344CB8AC3E}">
        <p14:creationId xmlns:p14="http://schemas.microsoft.com/office/powerpoint/2010/main" val="1572316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B395-0113-22C9-BC8F-46C284F6FF9E}"/>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Research method</a:t>
            </a:r>
            <a:endParaRPr lang="en-US" dirty="0"/>
          </a:p>
        </p:txBody>
      </p:sp>
      <p:sp>
        <p:nvSpPr>
          <p:cNvPr id="3" name="Content Placeholder 2">
            <a:extLst>
              <a:ext uri="{FF2B5EF4-FFF2-40B4-BE49-F238E27FC236}">
                <a16:creationId xmlns:a16="http://schemas.microsoft.com/office/drawing/2014/main" id="{018E4A34-9330-C1FB-D38E-531F526E6A0F}"/>
              </a:ext>
            </a:extLst>
          </p:cNvPr>
          <p:cNvSpPr>
            <a:spLocks noGrp="1"/>
          </p:cNvSpPr>
          <p:nvPr>
            <p:ph idx="1"/>
          </p:nvPr>
        </p:nvSpPr>
        <p:spPr/>
        <p:txBody>
          <a:bodyPr/>
          <a:lstStyle/>
          <a:p>
            <a:r>
              <a:rPr lang="en-US" dirty="0"/>
              <a:t>Quantitative research tends to be associated with: number as the unit of analysis, large-scale studies, a specific focus, researcher detachment, a predetermined research design </a:t>
            </a:r>
          </a:p>
          <a:p>
            <a:r>
              <a:rPr lang="en-US" dirty="0"/>
              <a:t>Qualitative research tends to be associated with: words as the unit of analysis, description, small-scale studies, holistic perspective, researcher involvement, an emergency research design</a:t>
            </a:r>
          </a:p>
        </p:txBody>
      </p:sp>
    </p:spTree>
    <p:extLst>
      <p:ext uri="{BB962C8B-B14F-4D97-AF65-F5344CB8AC3E}">
        <p14:creationId xmlns:p14="http://schemas.microsoft.com/office/powerpoint/2010/main" val="3524566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8E84C-6E1A-AC47-5F9B-948B517C508B}"/>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Research method</a:t>
            </a:r>
            <a:endParaRPr lang="en-US" dirty="0"/>
          </a:p>
        </p:txBody>
      </p:sp>
      <p:sp>
        <p:nvSpPr>
          <p:cNvPr id="3" name="Content Placeholder 2">
            <a:extLst>
              <a:ext uri="{FF2B5EF4-FFF2-40B4-BE49-F238E27FC236}">
                <a16:creationId xmlns:a16="http://schemas.microsoft.com/office/drawing/2014/main" id="{41F62E73-F970-486A-0C5B-3F95402E7D30}"/>
              </a:ext>
            </a:extLst>
          </p:cNvPr>
          <p:cNvSpPr>
            <a:spLocks noGrp="1"/>
          </p:cNvSpPr>
          <p:nvPr>
            <p:ph idx="1"/>
          </p:nvPr>
        </p:nvSpPr>
        <p:spPr/>
        <p:txBody>
          <a:bodyPr/>
          <a:lstStyle/>
          <a:p>
            <a:r>
              <a:rPr lang="en-US" dirty="0"/>
              <a:t>Primary research is usually either qualitative or quantitative in form. Qualitative research usually refers to studies that are somewhat subjective, but nevertheless in-depth, using a probing, open-end, free response format. Quantitative research usually refers to studies that are highly objective and projectable, using closed-end</a:t>
            </a:r>
            <a:r>
              <a:rPr lang="en-US"/>
              <a:t>, forced choice </a:t>
            </a:r>
            <a:r>
              <a:rPr lang="en-US" dirty="0"/>
              <a:t>questionnaires. These studies tend to rely heavily on statistics and numerical measures</a:t>
            </a:r>
          </a:p>
        </p:txBody>
      </p:sp>
    </p:spTree>
    <p:extLst>
      <p:ext uri="{BB962C8B-B14F-4D97-AF65-F5344CB8AC3E}">
        <p14:creationId xmlns:p14="http://schemas.microsoft.com/office/powerpoint/2010/main" val="1811677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94B72-E9F6-0BFA-B4D1-88F7C723E16F}"/>
              </a:ext>
            </a:extLst>
          </p:cNvPr>
          <p:cNvSpPr>
            <a:spLocks noGrp="1"/>
          </p:cNvSpPr>
          <p:nvPr>
            <p:ph type="title"/>
          </p:nvPr>
        </p:nvSpPr>
        <p:spPr/>
        <p:txBody>
          <a:bodyPr/>
          <a:lstStyle/>
          <a:p>
            <a:r>
              <a:rPr lang="en-US" dirty="0"/>
              <a:t>Importance of research</a:t>
            </a:r>
          </a:p>
        </p:txBody>
      </p:sp>
      <p:sp>
        <p:nvSpPr>
          <p:cNvPr id="3" name="Content Placeholder 2">
            <a:extLst>
              <a:ext uri="{FF2B5EF4-FFF2-40B4-BE49-F238E27FC236}">
                <a16:creationId xmlns:a16="http://schemas.microsoft.com/office/drawing/2014/main" id="{2263EEF4-3534-76ED-A3DE-C3ECFE330689}"/>
              </a:ext>
            </a:extLst>
          </p:cNvPr>
          <p:cNvSpPr>
            <a:spLocks noGrp="1"/>
          </p:cNvSpPr>
          <p:nvPr>
            <p:ph idx="1"/>
          </p:nvPr>
        </p:nvSpPr>
        <p:spPr/>
        <p:txBody>
          <a:bodyPr/>
          <a:lstStyle/>
          <a:p>
            <a:r>
              <a:rPr lang="en-US" dirty="0"/>
              <a:t>Evaluation is a research-based activity, so any progress in evaluation practice has to be underpinned by an understanding of research methods. </a:t>
            </a:r>
          </a:p>
        </p:txBody>
      </p:sp>
    </p:spTree>
    <p:extLst>
      <p:ext uri="{BB962C8B-B14F-4D97-AF65-F5344CB8AC3E}">
        <p14:creationId xmlns:p14="http://schemas.microsoft.com/office/powerpoint/2010/main" val="3474179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F407D-2046-9479-5EBA-5439BAF75144}"/>
              </a:ext>
            </a:extLst>
          </p:cNvPr>
          <p:cNvSpPr>
            <a:spLocks noGrp="1"/>
          </p:cNvSpPr>
          <p:nvPr>
            <p:ph type="title"/>
          </p:nvPr>
        </p:nvSpPr>
        <p:spPr/>
        <p:txBody>
          <a:bodyPr/>
          <a:lstStyle/>
          <a:p>
            <a:r>
              <a:rPr lang="en-US" dirty="0"/>
              <a:t>DESK RESEARCH</a:t>
            </a:r>
          </a:p>
        </p:txBody>
      </p:sp>
      <p:sp>
        <p:nvSpPr>
          <p:cNvPr id="3" name="Content Placeholder 2">
            <a:extLst>
              <a:ext uri="{FF2B5EF4-FFF2-40B4-BE49-F238E27FC236}">
                <a16:creationId xmlns:a16="http://schemas.microsoft.com/office/drawing/2014/main" id="{B8D092D7-C315-6F02-04B5-C6D8DF22C556}"/>
              </a:ext>
            </a:extLst>
          </p:cNvPr>
          <p:cNvSpPr>
            <a:spLocks noGrp="1"/>
          </p:cNvSpPr>
          <p:nvPr>
            <p:ph idx="1"/>
          </p:nvPr>
        </p:nvSpPr>
        <p:spPr/>
        <p:txBody>
          <a:bodyPr>
            <a:normAutofit/>
          </a:bodyPr>
          <a:lstStyle/>
          <a:p>
            <a:r>
              <a:rPr lang="en-US" dirty="0"/>
              <a:t>Desk research unearths information that already exists: in the form of internal records (can reveal much about the characteristics of customers, what they buy and how) or published information. It is also sometimes referred to as secondary data to distinguish it from primary data, which is raw data obtained by fieldwork (interviews, Gathering and interpreting information).</a:t>
            </a:r>
          </a:p>
        </p:txBody>
      </p:sp>
    </p:spTree>
    <p:extLst>
      <p:ext uri="{BB962C8B-B14F-4D97-AF65-F5344CB8AC3E}">
        <p14:creationId xmlns:p14="http://schemas.microsoft.com/office/powerpoint/2010/main" val="2448719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2406-9070-1AB2-B755-53984E0F05E0}"/>
              </a:ext>
            </a:extLst>
          </p:cNvPr>
          <p:cNvSpPr>
            <a:spLocks noGrp="1"/>
          </p:cNvSpPr>
          <p:nvPr>
            <p:ph type="title"/>
          </p:nvPr>
        </p:nvSpPr>
        <p:spPr/>
        <p:txBody>
          <a:bodyPr/>
          <a:lstStyle/>
          <a:p>
            <a:r>
              <a:rPr lang="en-US" dirty="0"/>
              <a:t>Action research</a:t>
            </a:r>
          </a:p>
        </p:txBody>
      </p:sp>
      <p:sp>
        <p:nvSpPr>
          <p:cNvPr id="3" name="Content Placeholder 2">
            <a:extLst>
              <a:ext uri="{FF2B5EF4-FFF2-40B4-BE49-F238E27FC236}">
                <a16:creationId xmlns:a16="http://schemas.microsoft.com/office/drawing/2014/main" id="{8D439B24-DAE3-CC8B-F5C5-2CD885958B3E}"/>
              </a:ext>
            </a:extLst>
          </p:cNvPr>
          <p:cNvSpPr>
            <a:spLocks noGrp="1"/>
          </p:cNvSpPr>
          <p:nvPr>
            <p:ph idx="1"/>
          </p:nvPr>
        </p:nvSpPr>
        <p:spPr/>
        <p:txBody>
          <a:bodyPr/>
          <a:lstStyle/>
          <a:p>
            <a:pPr marL="0" indent="0">
              <a:buNone/>
            </a:pPr>
            <a:r>
              <a:rPr lang="en-US" dirty="0"/>
              <a:t>Step 1:Professional practice</a:t>
            </a:r>
          </a:p>
          <a:p>
            <a:pPr marL="0" indent="0">
              <a:buNone/>
            </a:pPr>
            <a:r>
              <a:rPr lang="en-US" dirty="0"/>
              <a:t>Step 2:Critical reflection</a:t>
            </a:r>
          </a:p>
          <a:p>
            <a:pPr marL="0" indent="0">
              <a:buNone/>
            </a:pPr>
            <a:r>
              <a:rPr lang="en-US" dirty="0"/>
              <a:t>Step 3 : Research</a:t>
            </a:r>
          </a:p>
          <a:p>
            <a:pPr marL="0" indent="0">
              <a:buNone/>
            </a:pPr>
            <a:r>
              <a:rPr lang="en-US" dirty="0"/>
              <a:t>Step 4: Strategic planning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5 : Action       </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Step 1:Professional practice</a:t>
            </a:r>
          </a:p>
          <a:p>
            <a:pPr marL="0" indent="0">
              <a:buNone/>
            </a:pPr>
            <a:endParaRPr lang="en-US" dirty="0"/>
          </a:p>
          <a:p>
            <a:pPr marL="0" indent="0">
              <a:buNone/>
            </a:pPr>
            <a:endParaRPr lang="en-US" dirty="0"/>
          </a:p>
          <a:p>
            <a:endParaRPr lang="en-US" dirty="0"/>
          </a:p>
        </p:txBody>
      </p:sp>
      <p:cxnSp>
        <p:nvCxnSpPr>
          <p:cNvPr id="7" name="Straight Arrow Connector 6">
            <a:extLst>
              <a:ext uri="{FF2B5EF4-FFF2-40B4-BE49-F238E27FC236}">
                <a16:creationId xmlns:a16="http://schemas.microsoft.com/office/drawing/2014/main" id="{33266691-738D-7F95-E980-15E5C8A79B59}"/>
              </a:ext>
            </a:extLst>
          </p:cNvPr>
          <p:cNvCxnSpPr/>
          <p:nvPr/>
        </p:nvCxnSpPr>
        <p:spPr>
          <a:xfrm>
            <a:off x="2838450" y="4191000"/>
            <a:ext cx="762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3826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D8D5C-674C-6447-4560-790836A227D2}"/>
              </a:ext>
            </a:extLst>
          </p:cNvPr>
          <p:cNvSpPr>
            <a:spLocks noGrp="1"/>
          </p:cNvSpPr>
          <p:nvPr>
            <p:ph type="title"/>
          </p:nvPr>
        </p:nvSpPr>
        <p:spPr/>
        <p:txBody>
          <a:bodyPr/>
          <a:lstStyle/>
          <a:p>
            <a:r>
              <a:rPr lang="en-US" dirty="0"/>
              <a:t>Research techniques</a:t>
            </a:r>
          </a:p>
        </p:txBody>
      </p:sp>
      <p:sp>
        <p:nvSpPr>
          <p:cNvPr id="3" name="Content Placeholder 2">
            <a:extLst>
              <a:ext uri="{FF2B5EF4-FFF2-40B4-BE49-F238E27FC236}">
                <a16:creationId xmlns:a16="http://schemas.microsoft.com/office/drawing/2014/main" id="{DA3E7D42-1842-8DC7-602B-9A57F024402F}"/>
              </a:ext>
            </a:extLst>
          </p:cNvPr>
          <p:cNvSpPr>
            <a:spLocks noGrp="1"/>
          </p:cNvSpPr>
          <p:nvPr>
            <p:ph idx="1"/>
          </p:nvPr>
        </p:nvSpPr>
        <p:spPr/>
        <p:txBody>
          <a:bodyPr/>
          <a:lstStyle/>
          <a:p>
            <a:r>
              <a:rPr lang="en-US" dirty="0"/>
              <a:t>Survey</a:t>
            </a:r>
          </a:p>
          <a:p>
            <a:r>
              <a:rPr lang="en-US" dirty="0"/>
              <a:t>Interview</a:t>
            </a:r>
          </a:p>
          <a:p>
            <a:r>
              <a:rPr lang="en-US" dirty="0"/>
              <a:t>Case studies</a:t>
            </a:r>
          </a:p>
          <a:p>
            <a:r>
              <a:rPr lang="en-US" dirty="0"/>
              <a:t>Questionnaires</a:t>
            </a:r>
          </a:p>
          <a:p>
            <a:endParaRPr lang="en-US" dirty="0"/>
          </a:p>
        </p:txBody>
      </p:sp>
    </p:spTree>
    <p:extLst>
      <p:ext uri="{BB962C8B-B14F-4D97-AF65-F5344CB8AC3E}">
        <p14:creationId xmlns:p14="http://schemas.microsoft.com/office/powerpoint/2010/main" val="2201619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564D-29B8-FA82-D87D-03EF470D73A3}"/>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Research techniques</a:t>
            </a:r>
            <a:endParaRPr lang="en-US" dirty="0"/>
          </a:p>
        </p:txBody>
      </p:sp>
      <p:sp>
        <p:nvSpPr>
          <p:cNvPr id="3" name="Content Placeholder 2">
            <a:extLst>
              <a:ext uri="{FF2B5EF4-FFF2-40B4-BE49-F238E27FC236}">
                <a16:creationId xmlns:a16="http://schemas.microsoft.com/office/drawing/2014/main" id="{0BB9280C-F9BE-7D54-0260-EE433483B7ED}"/>
              </a:ext>
            </a:extLst>
          </p:cNvPr>
          <p:cNvSpPr>
            <a:spLocks noGrp="1"/>
          </p:cNvSpPr>
          <p:nvPr>
            <p:ph idx="1"/>
          </p:nvPr>
        </p:nvSpPr>
        <p:spPr/>
        <p:txBody>
          <a:bodyPr/>
          <a:lstStyle/>
          <a:p>
            <a:r>
              <a:rPr lang="en-US" dirty="0"/>
              <a:t>Sampling</a:t>
            </a:r>
          </a:p>
          <a:p>
            <a:r>
              <a:rPr lang="en-US" dirty="0"/>
              <a:t>Questionnaire design</a:t>
            </a:r>
          </a:p>
          <a:p>
            <a:r>
              <a:rPr lang="en-US" dirty="0"/>
              <a:t>Analysis</a:t>
            </a:r>
          </a:p>
        </p:txBody>
      </p:sp>
    </p:spTree>
    <p:extLst>
      <p:ext uri="{BB962C8B-B14F-4D97-AF65-F5344CB8AC3E}">
        <p14:creationId xmlns:p14="http://schemas.microsoft.com/office/powerpoint/2010/main" val="328329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6C3C0-B59A-2B09-8EAA-7972E619B9BB}"/>
              </a:ext>
            </a:extLst>
          </p:cNvPr>
          <p:cNvSpPr>
            <a:spLocks noGrp="1"/>
          </p:cNvSpPr>
          <p:nvPr>
            <p:ph type="title"/>
          </p:nvPr>
        </p:nvSpPr>
        <p:spPr/>
        <p:txBody>
          <a:bodyPr/>
          <a:lstStyle/>
          <a:p>
            <a:r>
              <a:rPr lang="en-US" dirty="0"/>
              <a:t>IPR/CDF (2004: 6) study</a:t>
            </a:r>
          </a:p>
        </p:txBody>
      </p:sp>
      <p:sp>
        <p:nvSpPr>
          <p:cNvPr id="3" name="Content Placeholder 2">
            <a:extLst>
              <a:ext uri="{FF2B5EF4-FFF2-40B4-BE49-F238E27FC236}">
                <a16:creationId xmlns:a16="http://schemas.microsoft.com/office/drawing/2014/main" id="{94EBD88D-FD69-74B5-3875-6CD6D31D2136}"/>
              </a:ext>
            </a:extLst>
          </p:cNvPr>
          <p:cNvSpPr>
            <a:spLocks noGrp="1"/>
          </p:cNvSpPr>
          <p:nvPr>
            <p:ph idx="1"/>
          </p:nvPr>
        </p:nvSpPr>
        <p:spPr/>
        <p:txBody>
          <a:bodyPr/>
          <a:lstStyle/>
          <a:p>
            <a:r>
              <a:rPr lang="en-US" dirty="0"/>
              <a:t>An important theme of this discussion is the care needed to ensure any effects achieved can be attributed to PR, as opposed to other communications activities, so that any PR effects are clearly isolated:</a:t>
            </a:r>
          </a:p>
        </p:txBody>
      </p:sp>
    </p:spTree>
    <p:extLst>
      <p:ext uri="{BB962C8B-B14F-4D97-AF65-F5344CB8AC3E}">
        <p14:creationId xmlns:p14="http://schemas.microsoft.com/office/powerpoint/2010/main" val="2925081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FA62A-6C35-1F0F-8B43-05218A9722CF}"/>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IPR/CDF (2004: 6) study</a:t>
            </a:r>
            <a:endParaRPr lang="en-US" dirty="0"/>
          </a:p>
        </p:txBody>
      </p:sp>
      <p:sp>
        <p:nvSpPr>
          <p:cNvPr id="3" name="Content Placeholder 2">
            <a:extLst>
              <a:ext uri="{FF2B5EF4-FFF2-40B4-BE49-F238E27FC236}">
                <a16:creationId xmlns:a16="http://schemas.microsoft.com/office/drawing/2014/main" id="{C4FA5A3A-167F-0197-D5C0-1315C7AAAA1A}"/>
              </a:ext>
            </a:extLst>
          </p:cNvPr>
          <p:cNvSpPr>
            <a:spLocks noGrp="1"/>
          </p:cNvSpPr>
          <p:nvPr>
            <p:ph idx="1"/>
          </p:nvPr>
        </p:nvSpPr>
        <p:spPr/>
        <p:txBody>
          <a:bodyPr>
            <a:normAutofit fontScale="85000" lnSpcReduction="20000"/>
          </a:bodyPr>
          <a:lstStyle/>
          <a:p>
            <a:r>
              <a:rPr lang="en-US" dirty="0"/>
              <a:t>● Market research can be conducted on a repeatable basis (at least annually to track PR message uptake and spontaneous recall of PR campaigns but care needs to be taken to avoid advertising and other communication message effects). </a:t>
            </a:r>
          </a:p>
          <a:p>
            <a:r>
              <a:rPr lang="en-US" dirty="0"/>
              <a:t>● Measure customers’ and prospective customers’ perceptions on a recurring basis (at least annually) against competitor benchmarks (again, care needs to be taken to account for advertising and other communication effects, where appropriate). Similarly, measure employees’ perceptions and knowledge, again on a regular basis. </a:t>
            </a:r>
          </a:p>
          <a:p>
            <a:r>
              <a:rPr lang="en-US" dirty="0"/>
              <a:t>● Measure reach and frequency achieved against target audiences by PR </a:t>
            </a:r>
            <a:r>
              <a:rPr lang="en-US" dirty="0" err="1"/>
              <a:t>programmes</a:t>
            </a:r>
            <a:r>
              <a:rPr lang="en-US" dirty="0"/>
              <a:t>, using media evaluation (such information can be compared directly with similar advertising data as well as cost per thousand reached).</a:t>
            </a:r>
          </a:p>
        </p:txBody>
      </p:sp>
    </p:spTree>
    <p:extLst>
      <p:ext uri="{BB962C8B-B14F-4D97-AF65-F5344CB8AC3E}">
        <p14:creationId xmlns:p14="http://schemas.microsoft.com/office/powerpoint/2010/main" val="120658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3548A-98BB-1271-8A59-7F9A5E7FCE7D}"/>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IPR/CDF (2004: 6) study</a:t>
            </a:r>
            <a:b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br>
            <a:endParaRPr lang="en-US" dirty="0"/>
          </a:p>
        </p:txBody>
      </p:sp>
      <p:sp>
        <p:nvSpPr>
          <p:cNvPr id="3" name="Content Placeholder 2">
            <a:extLst>
              <a:ext uri="{FF2B5EF4-FFF2-40B4-BE49-F238E27FC236}">
                <a16:creationId xmlns:a16="http://schemas.microsoft.com/office/drawing/2014/main" id="{883B47FC-E064-3910-66C9-D4F4D9771E50}"/>
              </a:ext>
            </a:extLst>
          </p:cNvPr>
          <p:cNvSpPr>
            <a:spLocks noGrp="1"/>
          </p:cNvSpPr>
          <p:nvPr>
            <p:ph idx="1"/>
          </p:nvPr>
        </p:nvSpPr>
        <p:spPr/>
        <p:txBody>
          <a:bodyPr>
            <a:normAutofit fontScale="92500" lnSpcReduction="20000"/>
          </a:bodyPr>
          <a:lstStyle/>
          <a:p>
            <a:r>
              <a:rPr lang="en-US" dirty="0"/>
              <a:t>● Use market research to determine changes in spontaneous and prompted awareness before and after specific PR activity (care must be taken to ensure that the results can be attributed to PR and not some other communication activity, such as advertising or direct marketing). </a:t>
            </a:r>
          </a:p>
          <a:p>
            <a:r>
              <a:rPr lang="en-US" dirty="0"/>
              <a:t>● Measure response to specific PR activity by, for instance, using telephone helpline numbers or micro-website addresses that are only available through PR material. Such response can then be measured against benchmarked sales and other data to assess the impact of PR. </a:t>
            </a:r>
          </a:p>
          <a:p>
            <a:r>
              <a:rPr lang="en-US" dirty="0"/>
              <a:t>● Use market mix modelling to assess and compare the incremental product sales attributable to PR.</a:t>
            </a:r>
          </a:p>
        </p:txBody>
      </p:sp>
    </p:spTree>
    <p:extLst>
      <p:ext uri="{BB962C8B-B14F-4D97-AF65-F5344CB8AC3E}">
        <p14:creationId xmlns:p14="http://schemas.microsoft.com/office/powerpoint/2010/main" val="580872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4947-C635-61CB-5211-60A30C40F58F}"/>
              </a:ext>
            </a:extLst>
          </p:cNvPr>
          <p:cNvSpPr>
            <a:spLocks noGrp="1"/>
          </p:cNvSpPr>
          <p:nvPr>
            <p:ph type="title"/>
          </p:nvPr>
        </p:nvSpPr>
        <p:spPr/>
        <p:txBody>
          <a:bodyPr/>
          <a:lstStyle/>
          <a:p>
            <a:r>
              <a:rPr lang="en-US" dirty="0"/>
              <a:t>Research process</a:t>
            </a:r>
          </a:p>
        </p:txBody>
      </p:sp>
      <p:sp>
        <p:nvSpPr>
          <p:cNvPr id="3" name="Content Placeholder 2">
            <a:extLst>
              <a:ext uri="{FF2B5EF4-FFF2-40B4-BE49-F238E27FC236}">
                <a16:creationId xmlns:a16="http://schemas.microsoft.com/office/drawing/2014/main" id="{C79D7001-6B7A-8B16-10C5-94AAB1B58188}"/>
              </a:ext>
            </a:extLst>
          </p:cNvPr>
          <p:cNvSpPr>
            <a:spLocks noGrp="1"/>
          </p:cNvSpPr>
          <p:nvPr>
            <p:ph idx="1"/>
          </p:nvPr>
        </p:nvSpPr>
        <p:spPr/>
        <p:txBody>
          <a:bodyPr/>
          <a:lstStyle/>
          <a:p>
            <a:r>
              <a:rPr lang="en-US" dirty="0"/>
              <a:t>The UK’s CIPR has long advocated research as an integral part of public relations planning and implementation. It has promoted the concept of PRE (planning, research and evaluation) through its series of evaluation toolkits, now in its third edition (IPR Toolkit, 2003).</a:t>
            </a:r>
          </a:p>
        </p:txBody>
      </p:sp>
    </p:spTree>
    <p:extLst>
      <p:ext uri="{BB962C8B-B14F-4D97-AF65-F5344CB8AC3E}">
        <p14:creationId xmlns:p14="http://schemas.microsoft.com/office/powerpoint/2010/main" val="139490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0D843-CFBB-2910-86EA-CC2304D70D39}"/>
              </a:ext>
            </a:extLst>
          </p:cNvPr>
          <p:cNvSpPr>
            <a:spLocks noGrp="1"/>
          </p:cNvSpPr>
          <p:nvPr>
            <p:ph type="title"/>
          </p:nvPr>
        </p:nvSpPr>
        <p:spPr/>
        <p:txBody>
          <a:bodyPr/>
          <a:lstStyle/>
          <a:p>
            <a:r>
              <a:rPr lang="en-US" dirty="0">
                <a:latin typeface="Trebuchet MS" panose="020B0603020202020204"/>
              </a:rPr>
              <a:t>Evaluation toolkit (PRE by CIPR)</a:t>
            </a:r>
            <a:endParaRPr lang="en-US" dirty="0"/>
          </a:p>
        </p:txBody>
      </p:sp>
      <p:sp>
        <p:nvSpPr>
          <p:cNvPr id="3" name="Content Placeholder 2">
            <a:extLst>
              <a:ext uri="{FF2B5EF4-FFF2-40B4-BE49-F238E27FC236}">
                <a16:creationId xmlns:a16="http://schemas.microsoft.com/office/drawing/2014/main" id="{FC2A4452-536E-9BF0-7896-58A9DD8705F6}"/>
              </a:ext>
            </a:extLst>
          </p:cNvPr>
          <p:cNvSpPr>
            <a:spLocks noGrp="1"/>
          </p:cNvSpPr>
          <p:nvPr>
            <p:ph idx="1"/>
          </p:nvPr>
        </p:nvSpPr>
        <p:spPr/>
        <p:txBody>
          <a:bodyPr>
            <a:normAutofit lnSpcReduction="10000"/>
          </a:bodyPr>
          <a:lstStyle/>
          <a:p>
            <a:r>
              <a:rPr lang="en-US" dirty="0"/>
              <a:t>1. Audit: gather information and conduct research (‘inputs’) to build a foundation for the PR campaign or </a:t>
            </a:r>
            <a:r>
              <a:rPr lang="en-US" dirty="0" err="1"/>
              <a:t>programme</a:t>
            </a:r>
            <a:r>
              <a:rPr lang="en-US" dirty="0"/>
              <a:t>. </a:t>
            </a:r>
          </a:p>
          <a:p>
            <a:r>
              <a:rPr lang="en-US" dirty="0"/>
              <a:t>2. Setting objectives: align the publicity objectives with the goals and objectives of the client organization. </a:t>
            </a:r>
          </a:p>
          <a:p>
            <a:r>
              <a:rPr lang="en-US" dirty="0"/>
              <a:t>3. Strategy and plan: decide what type and level of research to use. </a:t>
            </a:r>
          </a:p>
          <a:p>
            <a:r>
              <a:rPr lang="en-US" dirty="0"/>
              <a:t>4. Ongoing measurement: how are we doing – what have we learnt from measurement? 5. Results and evaluation: quantify the outcome. (2003: 9)</a:t>
            </a:r>
          </a:p>
        </p:txBody>
      </p:sp>
    </p:spTree>
    <p:extLst>
      <p:ext uri="{BB962C8B-B14F-4D97-AF65-F5344CB8AC3E}">
        <p14:creationId xmlns:p14="http://schemas.microsoft.com/office/powerpoint/2010/main" val="11625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E080-3D1D-4CA7-BEDB-1BE3789613D6}"/>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Evaluation toolkit by Smith (2005:9)</a:t>
            </a:r>
            <a:endParaRPr lang="en-US" dirty="0"/>
          </a:p>
        </p:txBody>
      </p:sp>
      <p:sp>
        <p:nvSpPr>
          <p:cNvPr id="3" name="Content Placeholder 2">
            <a:extLst>
              <a:ext uri="{FF2B5EF4-FFF2-40B4-BE49-F238E27FC236}">
                <a16:creationId xmlns:a16="http://schemas.microsoft.com/office/drawing/2014/main" id="{8C649FB4-645D-DD59-3707-6B590A539471}"/>
              </a:ext>
            </a:extLst>
          </p:cNvPr>
          <p:cNvSpPr>
            <a:spLocks noGrp="1"/>
          </p:cNvSpPr>
          <p:nvPr>
            <p:ph idx="1"/>
          </p:nvPr>
        </p:nvSpPr>
        <p:spPr/>
        <p:txBody>
          <a:bodyPr>
            <a:normAutofit/>
          </a:bodyPr>
          <a:lstStyle/>
          <a:p>
            <a:pPr marL="0" indent="0">
              <a:buNone/>
            </a:pPr>
            <a:r>
              <a:rPr lang="en-US" dirty="0"/>
              <a:t>Phase One: Formative Research </a:t>
            </a:r>
          </a:p>
          <a:p>
            <a:r>
              <a:rPr lang="en-US" dirty="0"/>
              <a:t>Step 1: </a:t>
            </a:r>
            <a:r>
              <a:rPr lang="en-US" dirty="0" err="1"/>
              <a:t>Analysing</a:t>
            </a:r>
            <a:r>
              <a:rPr lang="en-US" dirty="0"/>
              <a:t> the Situation </a:t>
            </a:r>
          </a:p>
          <a:p>
            <a:r>
              <a:rPr lang="en-US" dirty="0"/>
              <a:t>Step 2: </a:t>
            </a:r>
            <a:r>
              <a:rPr lang="en-US" dirty="0" err="1"/>
              <a:t>Analysing</a:t>
            </a:r>
            <a:r>
              <a:rPr lang="en-US" dirty="0"/>
              <a:t> the Organization </a:t>
            </a:r>
          </a:p>
          <a:p>
            <a:r>
              <a:rPr lang="en-US" dirty="0"/>
              <a:t>Step 3: </a:t>
            </a:r>
            <a:r>
              <a:rPr lang="en-US" dirty="0" err="1"/>
              <a:t>Analysing</a:t>
            </a:r>
            <a:r>
              <a:rPr lang="en-US" dirty="0"/>
              <a:t> the Publics </a:t>
            </a:r>
          </a:p>
        </p:txBody>
      </p:sp>
    </p:spTree>
    <p:extLst>
      <p:ext uri="{BB962C8B-B14F-4D97-AF65-F5344CB8AC3E}">
        <p14:creationId xmlns:p14="http://schemas.microsoft.com/office/powerpoint/2010/main" val="4028885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50251-6E78-CF2F-BDA9-88D59464A871}"/>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Evaluation toolkit by Smith (2005:9)</a:t>
            </a:r>
            <a:endParaRPr lang="en-US" dirty="0"/>
          </a:p>
        </p:txBody>
      </p:sp>
      <p:sp>
        <p:nvSpPr>
          <p:cNvPr id="3" name="Content Placeholder 2">
            <a:extLst>
              <a:ext uri="{FF2B5EF4-FFF2-40B4-BE49-F238E27FC236}">
                <a16:creationId xmlns:a16="http://schemas.microsoft.com/office/drawing/2014/main" id="{D9770FFA-BAE4-CA75-5A1D-42BB9AA00607}"/>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Phase Two: Strategy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Step 4: Establishing Goals and Objectives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Step 5: Formulating Action and Response Strategies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Step 6: Using Effective Communications </a:t>
            </a:r>
          </a:p>
          <a:p>
            <a:endParaRPr lang="en-US" dirty="0"/>
          </a:p>
        </p:txBody>
      </p:sp>
    </p:spTree>
    <p:extLst>
      <p:ext uri="{BB962C8B-B14F-4D97-AF65-F5344CB8AC3E}">
        <p14:creationId xmlns:p14="http://schemas.microsoft.com/office/powerpoint/2010/main" val="10217261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106</TotalTime>
  <Words>1094</Words>
  <Application>Microsoft Office PowerPoint</Application>
  <PresentationFormat>Widescreen</PresentationFormat>
  <Paragraphs>87</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Trebuchet MS</vt:lpstr>
      <vt:lpstr>1_Office Theme</vt:lpstr>
      <vt:lpstr>Gathering and interpreting information</vt:lpstr>
      <vt:lpstr>Importance of research</vt:lpstr>
      <vt:lpstr>IPR/CDF (2004: 6) study</vt:lpstr>
      <vt:lpstr>IPR/CDF (2004: 6) study</vt:lpstr>
      <vt:lpstr>IPR/CDF (2004: 6) study </vt:lpstr>
      <vt:lpstr>Research process</vt:lpstr>
      <vt:lpstr>Evaluation toolkit (PRE by CIPR)</vt:lpstr>
      <vt:lpstr>Evaluation toolkit by Smith (2005:9)</vt:lpstr>
      <vt:lpstr>Evaluation toolkit by Smith (2005:9)</vt:lpstr>
      <vt:lpstr>Evaluation toolkit by Smith (2005:9)</vt:lpstr>
      <vt:lpstr>Evaluation toolkit</vt:lpstr>
      <vt:lpstr>Formative evaluation research </vt:lpstr>
      <vt:lpstr>Summative evaluative research</vt:lpstr>
      <vt:lpstr>Evaluation approach- Dozier</vt:lpstr>
      <vt:lpstr>Evaluation approach- Dozier</vt:lpstr>
      <vt:lpstr>Research method</vt:lpstr>
      <vt:lpstr>Research method</vt:lpstr>
      <vt:lpstr>Research method</vt:lpstr>
      <vt:lpstr>Research method</vt:lpstr>
      <vt:lpstr>DESK RESEARCH</vt:lpstr>
      <vt:lpstr>Action research</vt:lpstr>
      <vt:lpstr>Research techniques</vt:lpstr>
      <vt:lpstr>Research techniques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Gathering and interpreting information</dc:title>
  <dc:creator>Riasat Amir</dc:creator>
  <cp:lastModifiedBy>Riasat Amir</cp:lastModifiedBy>
  <cp:revision>7</cp:revision>
  <dcterms:created xsi:type="dcterms:W3CDTF">2023-02-01T02:59:37Z</dcterms:created>
  <dcterms:modified xsi:type="dcterms:W3CDTF">2023-02-06T03:39:22Z</dcterms:modified>
</cp:coreProperties>
</file>