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1" r:id="rId14"/>
    <p:sldId id="269" r:id="rId15"/>
    <p:sldId id="272" r:id="rId16"/>
    <p:sldId id="273" r:id="rId17"/>
    <p:sldId id="278" r:id="rId18"/>
    <p:sldId id="277" r:id="rId19"/>
    <p:sldId id="275" r:id="rId20"/>
    <p:sldId id="276" r:id="rId21"/>
    <p:sldId id="270" r:id="rId22"/>
    <p:sldId id="279" r:id="rId23"/>
    <p:sldId id="280" r:id="rId24"/>
    <p:sldId id="281"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542" autoAdjust="0"/>
  </p:normalViewPr>
  <p:slideViewPr>
    <p:cSldViewPr snapToGrid="0">
      <p:cViewPr varScale="1">
        <p:scale>
          <a:sx n="57" d="100"/>
          <a:sy n="57" d="100"/>
        </p:scale>
        <p:origin x="10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76478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55420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92378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06012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53666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7985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84983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98666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43476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1/30/2023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2639596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normAutofit/>
          </a:bodyPr>
          <a:lstStyle/>
          <a:p>
            <a:r>
              <a:rPr lang="en-US" sz="4400" dirty="0"/>
              <a:t>Evaluation and</a:t>
            </a:r>
            <a:br>
              <a:rPr lang="en-US" sz="4400" dirty="0"/>
            </a:br>
            <a:r>
              <a:rPr lang="en-US" sz="4400" dirty="0"/>
              <a:t>communication</a:t>
            </a:r>
            <a:br>
              <a:rPr lang="en-US" sz="4400" dirty="0"/>
            </a:br>
            <a:r>
              <a:rPr lang="en-US" sz="4400" dirty="0"/>
              <a:t>psychology</a:t>
            </a:r>
          </a:p>
        </p:txBody>
      </p:sp>
      <p:sp>
        <p:nvSpPr>
          <p:cNvPr id="3" name="Subtitle 2"/>
          <p:cNvSpPr>
            <a:spLocks noGrp="1"/>
          </p:cNvSpPr>
          <p:nvPr>
            <p:ph type="subTitle" idx="1"/>
          </p:nvPr>
        </p:nvSpPr>
        <p:spPr/>
        <p:txBody>
          <a:bodyPr/>
          <a:lstStyle/>
          <a:p>
            <a:r>
              <a:rPr lang="en-US" b="1" dirty="0">
                <a:solidFill>
                  <a:srgbClr val="8AAA99"/>
                </a:solidFill>
              </a:rPr>
              <a:t>Ch- 2</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B61-2D74-A826-3B26-EC2C6AF53831}"/>
              </a:ext>
            </a:extLst>
          </p:cNvPr>
          <p:cNvSpPr>
            <a:spLocks noGrp="1"/>
          </p:cNvSpPr>
          <p:nvPr>
            <p:ph type="title"/>
          </p:nvPr>
        </p:nvSpPr>
        <p:spPr/>
        <p:txBody>
          <a:bodyPr/>
          <a:lstStyle/>
          <a:p>
            <a:r>
              <a:rPr lang="en-US" dirty="0"/>
              <a:t>What is PR evaluation</a:t>
            </a:r>
          </a:p>
        </p:txBody>
      </p:sp>
      <p:sp>
        <p:nvSpPr>
          <p:cNvPr id="3" name="Content Placeholder 2">
            <a:extLst>
              <a:ext uri="{FF2B5EF4-FFF2-40B4-BE49-F238E27FC236}">
                <a16:creationId xmlns:a16="http://schemas.microsoft.com/office/drawing/2014/main" id="{4B6762E6-4760-B841-03E6-10EE35F2E756}"/>
              </a:ext>
            </a:extLst>
          </p:cNvPr>
          <p:cNvSpPr>
            <a:spLocks noGrp="1"/>
          </p:cNvSpPr>
          <p:nvPr>
            <p:ph idx="1"/>
          </p:nvPr>
        </p:nvSpPr>
        <p:spPr/>
        <p:txBody>
          <a:bodyPr/>
          <a:lstStyle/>
          <a:p>
            <a:pPr marL="0" indent="0">
              <a:buNone/>
            </a:pPr>
            <a:r>
              <a:rPr lang="en-US" dirty="0"/>
              <a:t>What is evaluation of public relations? Is it measuring output or monitoring progress against defined objectives? Is it giving a numerical value to the results of </a:t>
            </a:r>
            <a:r>
              <a:rPr lang="en-US" dirty="0" err="1"/>
              <a:t>programmes</a:t>
            </a:r>
            <a:r>
              <a:rPr lang="en-US" dirty="0"/>
              <a:t> and campaigns? Is it the final step in the public relations process or a continuing activity?</a:t>
            </a:r>
          </a:p>
        </p:txBody>
      </p:sp>
    </p:spTree>
    <p:extLst>
      <p:ext uri="{BB962C8B-B14F-4D97-AF65-F5344CB8AC3E}">
        <p14:creationId xmlns:p14="http://schemas.microsoft.com/office/powerpoint/2010/main" val="608211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90FA-58E7-8E72-52EE-6342220B71D0}"/>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What is PR evaluation</a:t>
            </a:r>
            <a:endParaRPr lang="en-US" dirty="0"/>
          </a:p>
        </p:txBody>
      </p:sp>
      <p:sp>
        <p:nvSpPr>
          <p:cNvPr id="3" name="Content Placeholder 2">
            <a:extLst>
              <a:ext uri="{FF2B5EF4-FFF2-40B4-BE49-F238E27FC236}">
                <a16:creationId xmlns:a16="http://schemas.microsoft.com/office/drawing/2014/main" id="{C27AE12F-8A10-EDF7-72C0-F6C22AFD119F}"/>
              </a:ext>
            </a:extLst>
          </p:cNvPr>
          <p:cNvSpPr>
            <a:spLocks noGrp="1"/>
          </p:cNvSpPr>
          <p:nvPr>
            <p:ph idx="1"/>
          </p:nvPr>
        </p:nvSpPr>
        <p:spPr/>
        <p:txBody>
          <a:bodyPr/>
          <a:lstStyle/>
          <a:p>
            <a:r>
              <a:rPr lang="en-US" dirty="0"/>
              <a:t>In the UK, articles in the public relations and marketing press refer to evaluation in terms of ‘justifying expenditure’, which is similar to </a:t>
            </a:r>
            <a:r>
              <a:rPr lang="en-US" dirty="0" err="1"/>
              <a:t>Grunig</a:t>
            </a:r>
            <a:r>
              <a:rPr lang="en-US" dirty="0"/>
              <a:t> and Hunt’s example. White (1991) suggests that company managers have a special interest in the evaluation of public relations: ‘Evaluation helps to answer the questions about the time, effort and resources to be invested in public relations activities: can the investment, and the costs involved, be justified?’</a:t>
            </a:r>
          </a:p>
        </p:txBody>
      </p:sp>
    </p:spTree>
    <p:extLst>
      <p:ext uri="{BB962C8B-B14F-4D97-AF65-F5344CB8AC3E}">
        <p14:creationId xmlns:p14="http://schemas.microsoft.com/office/powerpoint/2010/main" val="1171904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4A02-DEE0-4583-6FDD-7772F6A7BE5C}"/>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What is PR evaluation</a:t>
            </a:r>
            <a:endParaRPr lang="en-US" dirty="0"/>
          </a:p>
        </p:txBody>
      </p:sp>
      <p:sp>
        <p:nvSpPr>
          <p:cNvPr id="3" name="Content Placeholder 2">
            <a:extLst>
              <a:ext uri="{FF2B5EF4-FFF2-40B4-BE49-F238E27FC236}">
                <a16:creationId xmlns:a16="http://schemas.microsoft.com/office/drawing/2014/main" id="{326F398F-02E8-1B50-44C6-181ED3B4B074}"/>
              </a:ext>
            </a:extLst>
          </p:cNvPr>
          <p:cNvSpPr>
            <a:spLocks noGrp="1"/>
          </p:cNvSpPr>
          <p:nvPr>
            <p:ph idx="1"/>
          </p:nvPr>
        </p:nvSpPr>
        <p:spPr/>
        <p:txBody>
          <a:bodyPr/>
          <a:lstStyle/>
          <a:p>
            <a:r>
              <a:rPr lang="en-US" dirty="0"/>
              <a:t>The definitions by many experts emphasize effectiveness, for example: </a:t>
            </a:r>
            <a:r>
              <a:rPr lang="en-US" dirty="0" err="1"/>
              <a:t>Cutlip</a:t>
            </a:r>
            <a:r>
              <a:rPr lang="en-US" dirty="0"/>
              <a:t>, Center and Broom (2006) – ‘systematic measures of program effectiveness’, Pavlik (1987) – ‘evaluation research is used to determine effectiveness’, </a:t>
            </a:r>
            <a:r>
              <a:rPr lang="en-US" dirty="0" err="1"/>
              <a:t>Blissland</a:t>
            </a:r>
            <a:r>
              <a:rPr lang="en-US" dirty="0"/>
              <a:t> (cited in Wilcox et al, 2000) – ‘the systematic assessment of a program and its results’ and </a:t>
            </a:r>
            <a:r>
              <a:rPr lang="en-US" dirty="0" err="1"/>
              <a:t>Lindenmann</a:t>
            </a:r>
            <a:r>
              <a:rPr lang="en-US" dirty="0"/>
              <a:t> (1993) – ‘measure public relations effectiveness’. Developments of these definitions are those which are related to </a:t>
            </a:r>
            <a:r>
              <a:rPr lang="en-US" dirty="0" err="1"/>
              <a:t>programme</a:t>
            </a:r>
            <a:r>
              <a:rPr lang="en-US" dirty="0"/>
              <a:t> or campaign objectives</a:t>
            </a:r>
          </a:p>
        </p:txBody>
      </p:sp>
    </p:spTree>
    <p:extLst>
      <p:ext uri="{BB962C8B-B14F-4D97-AF65-F5344CB8AC3E}">
        <p14:creationId xmlns:p14="http://schemas.microsoft.com/office/powerpoint/2010/main" val="272056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3BD2-ADC1-1DCF-F509-20A3AAD5AD5C}"/>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What is PR evaluation</a:t>
            </a:r>
            <a:endParaRPr lang="en-US" dirty="0"/>
          </a:p>
        </p:txBody>
      </p:sp>
      <p:sp>
        <p:nvSpPr>
          <p:cNvPr id="3" name="Content Placeholder 2">
            <a:extLst>
              <a:ext uri="{FF2B5EF4-FFF2-40B4-BE49-F238E27FC236}">
                <a16:creationId xmlns:a16="http://schemas.microsoft.com/office/drawing/2014/main" id="{65E50B38-94B8-D7B2-E806-13EEDCBFA8C1}"/>
              </a:ext>
            </a:extLst>
          </p:cNvPr>
          <p:cNvSpPr>
            <a:spLocks noGrp="1"/>
          </p:cNvSpPr>
          <p:nvPr>
            <p:ph idx="1"/>
          </p:nvPr>
        </p:nvSpPr>
        <p:spPr/>
        <p:txBody>
          <a:bodyPr/>
          <a:lstStyle/>
          <a:p>
            <a:r>
              <a:rPr lang="en-US" dirty="0"/>
              <a:t>Definitions of evaluation can therefore be seen to fall into three groups: the commercial, which is a justification of budget spend; simple effectiveness, which asks whether the </a:t>
            </a:r>
            <a:r>
              <a:rPr lang="en-US" dirty="0" err="1"/>
              <a:t>programme</a:t>
            </a:r>
            <a:r>
              <a:rPr lang="en-US" dirty="0"/>
              <a:t> has worked in terms of output; and objectives-effectiveness, which judges </a:t>
            </a:r>
            <a:r>
              <a:rPr lang="en-US" dirty="0" err="1"/>
              <a:t>programmes</a:t>
            </a:r>
            <a:r>
              <a:rPr lang="en-US" dirty="0"/>
              <a:t> in terms of meeting objectives and creation of desired effects</a:t>
            </a:r>
          </a:p>
        </p:txBody>
      </p:sp>
    </p:spTree>
    <p:extLst>
      <p:ext uri="{BB962C8B-B14F-4D97-AF65-F5344CB8AC3E}">
        <p14:creationId xmlns:p14="http://schemas.microsoft.com/office/powerpoint/2010/main" val="12984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9C915-694C-55E0-8754-CA05223E1871}"/>
              </a:ext>
            </a:extLst>
          </p:cNvPr>
          <p:cNvSpPr>
            <a:spLocks noGrp="1"/>
          </p:cNvSpPr>
          <p:nvPr>
            <p:ph type="title"/>
          </p:nvPr>
        </p:nvSpPr>
        <p:spPr/>
        <p:txBody>
          <a:bodyPr/>
          <a:lstStyle/>
          <a:p>
            <a:r>
              <a:rPr lang="en-US" dirty="0"/>
              <a:t>OBJECTIVES OF EVALUATION</a:t>
            </a:r>
          </a:p>
        </p:txBody>
      </p:sp>
      <p:sp>
        <p:nvSpPr>
          <p:cNvPr id="3" name="Content Placeholder 2">
            <a:extLst>
              <a:ext uri="{FF2B5EF4-FFF2-40B4-BE49-F238E27FC236}">
                <a16:creationId xmlns:a16="http://schemas.microsoft.com/office/drawing/2014/main" id="{0B546F19-A43E-152B-3C56-6CA2D016AD4D}"/>
              </a:ext>
            </a:extLst>
          </p:cNvPr>
          <p:cNvSpPr>
            <a:spLocks noGrp="1"/>
          </p:cNvSpPr>
          <p:nvPr>
            <p:ph idx="1"/>
          </p:nvPr>
        </p:nvSpPr>
        <p:spPr/>
        <p:txBody>
          <a:bodyPr>
            <a:normAutofit lnSpcReduction="10000"/>
          </a:bodyPr>
          <a:lstStyle/>
          <a:p>
            <a:pPr marL="514350" indent="-514350">
              <a:buAutoNum type="arabicPeriod"/>
            </a:pPr>
            <a:r>
              <a:rPr lang="en-US" dirty="0"/>
              <a:t>Process is ‘the nature of the activities involved in the preparation and dissemination of material’. </a:t>
            </a:r>
          </a:p>
          <a:p>
            <a:pPr marL="514350" indent="-514350">
              <a:buAutoNum type="arabicPeriod"/>
            </a:pPr>
            <a:r>
              <a:rPr lang="en-US" dirty="0"/>
              <a:t>Quality is ‘the assessment of materials or programs in terms of accuracy, clarity, design, production values’. </a:t>
            </a:r>
          </a:p>
          <a:p>
            <a:pPr marL="514350" indent="-514350">
              <a:buAutoNum type="arabicPeriod"/>
            </a:pPr>
            <a:r>
              <a:rPr lang="en-US" dirty="0"/>
              <a:t>Intermediate objectives which are ‘sub-objectives necessary for a goal to be achieved’, </a:t>
            </a:r>
            <a:r>
              <a:rPr lang="en-US" dirty="0" err="1"/>
              <a:t>eg</a:t>
            </a:r>
            <a:r>
              <a:rPr lang="en-US" dirty="0"/>
              <a:t> placement of news. </a:t>
            </a:r>
          </a:p>
          <a:p>
            <a:pPr marL="514350" indent="-514350">
              <a:buAutoNum type="arabicPeriod"/>
            </a:pPr>
            <a:r>
              <a:rPr lang="en-US" dirty="0"/>
              <a:t>Ultimate objectives which are ‘changes in the target audience’s knowledge, attitudes and </a:t>
            </a:r>
            <a:r>
              <a:rPr lang="en-US" dirty="0" err="1"/>
              <a:t>behaviour</a:t>
            </a:r>
            <a:r>
              <a:rPr lang="en-US" dirty="0"/>
              <a:t>’.</a:t>
            </a:r>
          </a:p>
        </p:txBody>
      </p:sp>
    </p:spTree>
    <p:extLst>
      <p:ext uri="{BB962C8B-B14F-4D97-AF65-F5344CB8AC3E}">
        <p14:creationId xmlns:p14="http://schemas.microsoft.com/office/powerpoint/2010/main" val="12915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6F8E-F1A9-3FA9-E152-C50E4F1D2235}"/>
              </a:ext>
            </a:extLst>
          </p:cNvPr>
          <p:cNvSpPr>
            <a:spLocks noGrp="1"/>
          </p:cNvSpPr>
          <p:nvPr>
            <p:ph type="title"/>
          </p:nvPr>
        </p:nvSpPr>
        <p:spPr/>
        <p:txBody>
          <a:bodyPr/>
          <a:lstStyle/>
          <a:p>
            <a:r>
              <a:rPr lang="en-US" dirty="0"/>
              <a:t>The barriers to evaluation </a:t>
            </a:r>
          </a:p>
        </p:txBody>
      </p:sp>
      <p:sp>
        <p:nvSpPr>
          <p:cNvPr id="3" name="Content Placeholder 2">
            <a:extLst>
              <a:ext uri="{FF2B5EF4-FFF2-40B4-BE49-F238E27FC236}">
                <a16:creationId xmlns:a16="http://schemas.microsoft.com/office/drawing/2014/main" id="{078CF328-FE76-96F6-21A5-2F93682DBAED}"/>
              </a:ext>
            </a:extLst>
          </p:cNvPr>
          <p:cNvSpPr>
            <a:spLocks noGrp="1"/>
          </p:cNvSpPr>
          <p:nvPr>
            <p:ph idx="1"/>
          </p:nvPr>
        </p:nvSpPr>
        <p:spPr/>
        <p:txBody>
          <a:bodyPr>
            <a:normAutofit fontScale="77500" lnSpcReduction="20000"/>
          </a:bodyPr>
          <a:lstStyle/>
          <a:p>
            <a:r>
              <a:rPr lang="en-US" dirty="0"/>
              <a:t>The barriers to the more widespread evaluation of public relations activity are many, as has been demonstrated above. Dozier (1984a) indicated several reasons: previous working experience of practitioners, lack of knowledge of research techniques, the manager/technician dichotomy, the practitioners’ participation in decision-making. </a:t>
            </a:r>
            <a:r>
              <a:rPr lang="en-US" dirty="0" err="1"/>
              <a:t>Lindenmann</a:t>
            </a:r>
            <a:r>
              <a:rPr lang="en-US" dirty="0"/>
              <a:t> (1990) believes that practitioners were "not thoroughly aware" of research techniques. He also found that respondents to his survey complained of a lack of money with 54% spending 3% or less (often much less) on evaluation. Watson (1994) has indicated that time, knowledge, budgets and costs were the principal difficulties for UK public relations people. </a:t>
            </a:r>
            <a:r>
              <a:rPr lang="en-US" dirty="0" err="1"/>
              <a:t>Baerns</a:t>
            </a:r>
            <a:r>
              <a:rPr lang="en-US" dirty="0"/>
              <a:t> (1993) found similar barriers in Germany with time, lack of personnel, inadequate budgets and doubts about the process all being important. </a:t>
            </a:r>
            <a:r>
              <a:rPr lang="en-US" dirty="0" err="1"/>
              <a:t>Macnamara's</a:t>
            </a:r>
            <a:r>
              <a:rPr lang="en-US" dirty="0"/>
              <a:t> research found practitioners lacked knowledge of methodology, but did not explore other explanations.</a:t>
            </a:r>
          </a:p>
        </p:txBody>
      </p:sp>
    </p:spTree>
    <p:extLst>
      <p:ext uri="{BB962C8B-B14F-4D97-AF65-F5344CB8AC3E}">
        <p14:creationId xmlns:p14="http://schemas.microsoft.com/office/powerpoint/2010/main" val="673674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A0E2B-F362-AE30-3198-D41419E29106}"/>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The barriers to evaluation </a:t>
            </a:r>
            <a:endParaRPr lang="en-US" dirty="0"/>
          </a:p>
        </p:txBody>
      </p:sp>
      <p:sp>
        <p:nvSpPr>
          <p:cNvPr id="3" name="Content Placeholder 2">
            <a:extLst>
              <a:ext uri="{FF2B5EF4-FFF2-40B4-BE49-F238E27FC236}">
                <a16:creationId xmlns:a16="http://schemas.microsoft.com/office/drawing/2014/main" id="{422E1C1D-0267-963D-F7BE-499180D726CF}"/>
              </a:ext>
            </a:extLst>
          </p:cNvPr>
          <p:cNvSpPr>
            <a:spLocks noGrp="1"/>
          </p:cNvSpPr>
          <p:nvPr>
            <p:ph idx="1"/>
          </p:nvPr>
        </p:nvSpPr>
        <p:spPr/>
        <p:txBody>
          <a:bodyPr/>
          <a:lstStyle/>
          <a:p>
            <a:r>
              <a:rPr lang="en-US" dirty="0"/>
              <a:t>These barriers follow a circular argument - most practitioners’ education does not include social science research techniques; therefore they don't use them, but concentrate on technician skills which means they don't rise into the manager roles and participate in decision-making. This would give access to budgets for planning and evaluation, thus creating </a:t>
            </a:r>
            <a:r>
              <a:rPr lang="en-US" dirty="0" err="1"/>
              <a:t>programmes</a:t>
            </a:r>
            <a:r>
              <a:rPr lang="en-US" dirty="0"/>
              <a:t> and campaigns that can enhance their personal standing and meet the objectives of their client or employer</a:t>
            </a:r>
          </a:p>
        </p:txBody>
      </p:sp>
    </p:spTree>
    <p:extLst>
      <p:ext uri="{BB962C8B-B14F-4D97-AF65-F5344CB8AC3E}">
        <p14:creationId xmlns:p14="http://schemas.microsoft.com/office/powerpoint/2010/main" val="2986540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FBA87-872D-2824-745F-C316717853E8}"/>
              </a:ext>
            </a:extLst>
          </p:cNvPr>
          <p:cNvSpPr>
            <a:spLocks noGrp="1"/>
          </p:cNvSpPr>
          <p:nvPr>
            <p:ph type="title"/>
          </p:nvPr>
        </p:nvSpPr>
        <p:spPr/>
        <p:txBody>
          <a:bodyPr/>
          <a:lstStyle/>
          <a:p>
            <a:r>
              <a:rPr lang="en-US" dirty="0"/>
              <a:t>Models of Evaluation</a:t>
            </a:r>
          </a:p>
        </p:txBody>
      </p:sp>
      <p:sp>
        <p:nvSpPr>
          <p:cNvPr id="3" name="Content Placeholder 2">
            <a:extLst>
              <a:ext uri="{FF2B5EF4-FFF2-40B4-BE49-F238E27FC236}">
                <a16:creationId xmlns:a16="http://schemas.microsoft.com/office/drawing/2014/main" id="{8E7066C2-6948-403E-1630-75C7E82B14D4}"/>
              </a:ext>
            </a:extLst>
          </p:cNvPr>
          <p:cNvSpPr>
            <a:spLocks noGrp="1"/>
          </p:cNvSpPr>
          <p:nvPr>
            <p:ph idx="1"/>
          </p:nvPr>
        </p:nvSpPr>
        <p:spPr/>
        <p:txBody>
          <a:bodyPr>
            <a:normAutofit fontScale="77500" lnSpcReduction="20000"/>
          </a:bodyPr>
          <a:lstStyle/>
          <a:p>
            <a:r>
              <a:rPr lang="en-US" dirty="0"/>
              <a:t>Taking into account the need for accessible, dynamic models of evaluation, two models have been proposed by Watson (1995) - the Short Term model for short time span, largely media relations-based campaigns and activities which seek a rapid result, and the Continuing model for long term activities where the consistent promotion of messages is a central strategy and the outcome may occur after a long period (a year or more) of continuous activity. </a:t>
            </a:r>
          </a:p>
          <a:p>
            <a:r>
              <a:rPr lang="en-US" dirty="0"/>
              <a:t>These models link with </a:t>
            </a:r>
            <a:r>
              <a:rPr lang="en-US" dirty="0" err="1"/>
              <a:t>Grunig's</a:t>
            </a:r>
            <a:r>
              <a:rPr lang="en-US" dirty="0"/>
              <a:t> four summations of public relations activity (</a:t>
            </a:r>
            <a:r>
              <a:rPr lang="en-US" dirty="0" err="1"/>
              <a:t>Grunig</a:t>
            </a:r>
            <a:r>
              <a:rPr lang="en-US" dirty="0"/>
              <a:t> &amp; Hunt 1984). The Short Term model is similar to the Press Agentry and Public Information one-way summations as it does not seek a dialogue or feedback. The Continuing model fits with the Two-Way Asymmetric and Two-Way Symmetric models which cover a broader band of communication methods and rely on feedback for campaign monitoring and modification of messages.</a:t>
            </a:r>
          </a:p>
        </p:txBody>
      </p:sp>
    </p:spTree>
    <p:extLst>
      <p:ext uri="{BB962C8B-B14F-4D97-AF65-F5344CB8AC3E}">
        <p14:creationId xmlns:p14="http://schemas.microsoft.com/office/powerpoint/2010/main" val="1084785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5B93D-B92B-7CE3-7D68-2B5C8A91B0E6}"/>
              </a:ext>
            </a:extLst>
          </p:cNvPr>
          <p:cNvSpPr>
            <a:spLocks noGrp="1"/>
          </p:cNvSpPr>
          <p:nvPr>
            <p:ph type="title"/>
          </p:nvPr>
        </p:nvSpPr>
        <p:spPr/>
        <p:txBody>
          <a:bodyPr/>
          <a:lstStyle/>
          <a:p>
            <a:r>
              <a:rPr lang="en-US" dirty="0"/>
              <a:t>Short term model of evaluation</a:t>
            </a:r>
          </a:p>
        </p:txBody>
      </p:sp>
      <p:sp>
        <p:nvSpPr>
          <p:cNvPr id="3" name="Content Placeholder 2">
            <a:extLst>
              <a:ext uri="{FF2B5EF4-FFF2-40B4-BE49-F238E27FC236}">
                <a16:creationId xmlns:a16="http://schemas.microsoft.com/office/drawing/2014/main" id="{64352995-6C32-06D2-16EE-C7915040F7FF}"/>
              </a:ext>
            </a:extLst>
          </p:cNvPr>
          <p:cNvSpPr>
            <a:spLocks noGrp="1"/>
          </p:cNvSpPr>
          <p:nvPr>
            <p:ph idx="1"/>
          </p:nvPr>
        </p:nvSpPr>
        <p:spPr/>
        <p:txBody>
          <a:bodyPr>
            <a:normAutofit fontScale="92500" lnSpcReduction="20000"/>
          </a:bodyPr>
          <a:lstStyle/>
          <a:p>
            <a:r>
              <a:rPr lang="en-US" dirty="0"/>
              <a:t>The Short Term model has a single track, linear process with an outcome. It does not set out to measure effects and because it does not have a continuing existence, there is no feedback mechanism. Typically, a public relations campaign has a simple awareness objective with one or two strategies. A common example of public relations practice in the Public Information summation is the distribution of news releases about products or services to the media. This is a technician skill of assembling information and photographs or drawings in the manner most acceptable to the media. Measuring achievement of the objectives can be by media analysis, sales responses or phone research among the target audience</a:t>
            </a:r>
          </a:p>
        </p:txBody>
      </p:sp>
    </p:spTree>
    <p:extLst>
      <p:ext uri="{BB962C8B-B14F-4D97-AF65-F5344CB8AC3E}">
        <p14:creationId xmlns:p14="http://schemas.microsoft.com/office/powerpoint/2010/main" val="3481457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8602-512B-0E59-0D22-D05A942EAA40}"/>
              </a:ext>
            </a:extLst>
          </p:cNvPr>
          <p:cNvSpPr>
            <a:spLocks noGrp="1"/>
          </p:cNvSpPr>
          <p:nvPr>
            <p:ph type="title"/>
          </p:nvPr>
        </p:nvSpPr>
        <p:spPr/>
        <p:txBody>
          <a:bodyPr/>
          <a:lstStyle/>
          <a:p>
            <a:r>
              <a:rPr lang="en-US" dirty="0"/>
              <a:t>Continuing model of evaluation</a:t>
            </a:r>
          </a:p>
        </p:txBody>
      </p:sp>
      <p:sp>
        <p:nvSpPr>
          <p:cNvPr id="3" name="Content Placeholder 2">
            <a:extLst>
              <a:ext uri="{FF2B5EF4-FFF2-40B4-BE49-F238E27FC236}">
                <a16:creationId xmlns:a16="http://schemas.microsoft.com/office/drawing/2014/main" id="{EEC45564-D3FD-3DF4-9B8E-C68CF57CE713}"/>
              </a:ext>
            </a:extLst>
          </p:cNvPr>
          <p:cNvSpPr>
            <a:spLocks noGrp="1"/>
          </p:cNvSpPr>
          <p:nvPr>
            <p:ph idx="1"/>
          </p:nvPr>
        </p:nvSpPr>
        <p:spPr/>
        <p:txBody>
          <a:bodyPr/>
          <a:lstStyle/>
          <a:p>
            <a:r>
              <a:rPr lang="en-US" dirty="0"/>
              <a:t>This model has been designed for use in long term public relations activity. In reviewing the case studies, the need for a dynamic model to cope with ever-changing circumstances was identified. A </a:t>
            </a:r>
            <a:r>
              <a:rPr lang="en-US" dirty="0" err="1"/>
              <a:t>programme</a:t>
            </a:r>
            <a:r>
              <a:rPr lang="en-US" dirty="0"/>
              <a:t> such as that for the new settlement, with multiple long term corporate and planning objectives, or for the industrial redevelopment, with a medium term objective of planning permission and a long term objective of improved relations with the local community, needed a flexible evaluation model.</a:t>
            </a:r>
          </a:p>
        </p:txBody>
      </p:sp>
    </p:spTree>
    <p:extLst>
      <p:ext uri="{BB962C8B-B14F-4D97-AF65-F5344CB8AC3E}">
        <p14:creationId xmlns:p14="http://schemas.microsoft.com/office/powerpoint/2010/main" val="248801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E992F-F3A7-A338-FD6B-31DFFABB73E8}"/>
              </a:ext>
            </a:extLst>
          </p:cNvPr>
          <p:cNvSpPr>
            <a:spLocks noGrp="1"/>
          </p:cNvSpPr>
          <p:nvPr>
            <p:ph type="title"/>
          </p:nvPr>
        </p:nvSpPr>
        <p:spPr/>
        <p:txBody>
          <a:bodyPr/>
          <a:lstStyle/>
          <a:p>
            <a:r>
              <a:rPr lang="en-US" dirty="0"/>
              <a:t>Media Effects Theory</a:t>
            </a:r>
          </a:p>
        </p:txBody>
      </p:sp>
      <p:sp>
        <p:nvSpPr>
          <p:cNvPr id="3" name="Content Placeholder 2">
            <a:extLst>
              <a:ext uri="{FF2B5EF4-FFF2-40B4-BE49-F238E27FC236}">
                <a16:creationId xmlns:a16="http://schemas.microsoft.com/office/drawing/2014/main" id="{3EB09C1C-2FDD-B1CF-00A1-B370152E5865}"/>
              </a:ext>
            </a:extLst>
          </p:cNvPr>
          <p:cNvSpPr>
            <a:spLocks noGrp="1"/>
          </p:cNvSpPr>
          <p:nvPr>
            <p:ph idx="1"/>
          </p:nvPr>
        </p:nvSpPr>
        <p:spPr/>
        <p:txBody>
          <a:bodyPr>
            <a:normAutofit fontScale="92500" lnSpcReduction="10000"/>
          </a:bodyPr>
          <a:lstStyle/>
          <a:p>
            <a:r>
              <a:rPr lang="en-US" dirty="0"/>
              <a:t>In the 1930s, there were studies that argued that the mass media had a powerful and continuing ability to influence public </a:t>
            </a:r>
            <a:r>
              <a:rPr lang="en-US" dirty="0" err="1"/>
              <a:t>behaviour</a:t>
            </a:r>
            <a:r>
              <a:rPr lang="en-US" dirty="0"/>
              <a:t>.</a:t>
            </a:r>
          </a:p>
          <a:p>
            <a:r>
              <a:rPr lang="en-US" dirty="0"/>
              <a:t>During the next two decades, there was a swing to the reverse argument that mass media did not have a persuasive impact, the so-called 'minimal effects’ theories.</a:t>
            </a:r>
          </a:p>
          <a:p>
            <a:r>
              <a:rPr lang="en-US" dirty="0"/>
              <a:t>This suggests that ideas flow from the media to opinion leaders in local communities who pick up those ideas that they agree with and spread them to other people, and this face-to-face contact is more powerful than media influence.</a:t>
            </a:r>
          </a:p>
        </p:txBody>
      </p:sp>
    </p:spTree>
    <p:extLst>
      <p:ext uri="{BB962C8B-B14F-4D97-AF65-F5344CB8AC3E}">
        <p14:creationId xmlns:p14="http://schemas.microsoft.com/office/powerpoint/2010/main" val="2199165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CA3B1-0501-463D-EFD2-B1359549F6A6}"/>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Continuing model of evaluation</a:t>
            </a:r>
            <a:endParaRPr lang="en-US" dirty="0"/>
          </a:p>
        </p:txBody>
      </p:sp>
      <p:pic>
        <p:nvPicPr>
          <p:cNvPr id="5" name="Content Placeholder 4">
            <a:extLst>
              <a:ext uri="{FF2B5EF4-FFF2-40B4-BE49-F238E27FC236}">
                <a16:creationId xmlns:a16="http://schemas.microsoft.com/office/drawing/2014/main" id="{53EA6D56-5058-A404-BC4D-D9D44BE85A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8900" y="1841500"/>
            <a:ext cx="6475125" cy="4387850"/>
          </a:xfrm>
        </p:spPr>
      </p:pic>
    </p:spTree>
    <p:extLst>
      <p:ext uri="{BB962C8B-B14F-4D97-AF65-F5344CB8AC3E}">
        <p14:creationId xmlns:p14="http://schemas.microsoft.com/office/powerpoint/2010/main" val="717844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5946-64F1-F44A-4BB5-C3F0D03FD002}"/>
              </a:ext>
            </a:extLst>
          </p:cNvPr>
          <p:cNvSpPr>
            <a:spLocks noGrp="1"/>
          </p:cNvSpPr>
          <p:nvPr>
            <p:ph type="title"/>
          </p:nvPr>
        </p:nvSpPr>
        <p:spPr/>
        <p:txBody>
          <a:bodyPr/>
          <a:lstStyle/>
          <a:p>
            <a:r>
              <a:rPr lang="en-US" sz="2800" b="0" dirty="0">
                <a:solidFill>
                  <a:prstClr val="black"/>
                </a:solidFill>
                <a:latin typeface="Trebuchet MS" panose="020B0603020202020204"/>
                <a:ea typeface="+mn-ea"/>
                <a:cs typeface="+mn-cs"/>
              </a:rPr>
              <a:t>E</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ffects</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-based planning</a:t>
            </a:r>
            <a:endParaRPr lang="en-US" dirty="0"/>
          </a:p>
        </p:txBody>
      </p:sp>
      <p:sp>
        <p:nvSpPr>
          <p:cNvPr id="3" name="Content Placeholder 2">
            <a:extLst>
              <a:ext uri="{FF2B5EF4-FFF2-40B4-BE49-F238E27FC236}">
                <a16:creationId xmlns:a16="http://schemas.microsoft.com/office/drawing/2014/main" id="{BC0E2693-DB9E-58F8-253F-1241C66F165F}"/>
              </a:ext>
            </a:extLst>
          </p:cNvPr>
          <p:cNvSpPr>
            <a:spLocks noGrp="1"/>
          </p:cNvSpPr>
          <p:nvPr>
            <p:ph idx="1"/>
          </p:nvPr>
        </p:nvSpPr>
        <p:spPr/>
        <p:txBody>
          <a:bodyPr/>
          <a:lstStyle/>
          <a:p>
            <a:r>
              <a:rPr lang="en-US" dirty="0"/>
              <a:t>To develop a more complete approach to planning (and subsequent evaluation) is the purpose of the ‘effects-based planning’ theories put forward by </a:t>
            </a:r>
            <a:r>
              <a:rPr lang="en-US" dirty="0" err="1"/>
              <a:t>VanLeuven</a:t>
            </a:r>
            <a:r>
              <a:rPr lang="en-US" dirty="0"/>
              <a:t> et al (1988). These are closely associated with management-by-objectives techniques used widely in industry and government. Underlying </a:t>
            </a:r>
            <a:r>
              <a:rPr lang="en-US" dirty="0" err="1"/>
              <a:t>VanLeuven’s</a:t>
            </a:r>
            <a:r>
              <a:rPr lang="en-US" dirty="0"/>
              <a:t> approach is the premise that a </a:t>
            </a:r>
            <a:r>
              <a:rPr lang="en-US" dirty="0" err="1"/>
              <a:t>programme’s</a:t>
            </a:r>
            <a:r>
              <a:rPr lang="en-US" dirty="0"/>
              <a:t> intended communication and </a:t>
            </a:r>
            <a:r>
              <a:rPr lang="en-US" dirty="0" err="1"/>
              <a:t>behavioural</a:t>
            </a:r>
            <a:r>
              <a:rPr lang="en-US" dirty="0"/>
              <a:t> effects serve as the basis from which all other planning decisions can be made.</a:t>
            </a:r>
          </a:p>
        </p:txBody>
      </p:sp>
    </p:spTree>
    <p:extLst>
      <p:ext uri="{BB962C8B-B14F-4D97-AF65-F5344CB8AC3E}">
        <p14:creationId xmlns:p14="http://schemas.microsoft.com/office/powerpoint/2010/main" val="4185611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B57C-5A7F-0E50-D5D7-D653F29FC99F}"/>
              </a:ext>
            </a:extLst>
          </p:cNvPr>
          <p:cNvSpPr>
            <a:spLocks noGrp="1"/>
          </p:cNvSpPr>
          <p:nvPr>
            <p:ph type="title"/>
          </p:nvPr>
        </p:nvSpPr>
        <p:spPr/>
        <p:txBody>
          <a:bodyPr/>
          <a:lstStyle/>
          <a:p>
            <a:r>
              <a:rPr lang="en-US" dirty="0"/>
              <a:t>PRINCIPLES OF EVALUATION</a:t>
            </a:r>
          </a:p>
        </p:txBody>
      </p:sp>
      <p:sp>
        <p:nvSpPr>
          <p:cNvPr id="3" name="Content Placeholder 2">
            <a:extLst>
              <a:ext uri="{FF2B5EF4-FFF2-40B4-BE49-F238E27FC236}">
                <a16:creationId xmlns:a16="http://schemas.microsoft.com/office/drawing/2014/main" id="{E8B620E5-DE3A-7B31-BA9B-3239510D10C9}"/>
              </a:ext>
            </a:extLst>
          </p:cNvPr>
          <p:cNvSpPr>
            <a:spLocks noGrp="1"/>
          </p:cNvSpPr>
          <p:nvPr>
            <p:ph idx="1"/>
          </p:nvPr>
        </p:nvSpPr>
        <p:spPr/>
        <p:txBody>
          <a:bodyPr>
            <a:normAutofit/>
          </a:bodyPr>
          <a:lstStyle/>
          <a:p>
            <a:pPr marL="514350" indent="-514350">
              <a:buAutoNum type="arabicPeriod"/>
            </a:pPr>
            <a:r>
              <a:rPr lang="en-US" dirty="0"/>
              <a:t>Evaluation is research: Evaluation is a research-based discipline. Its purpose is to inform and clarify and it operates to high standards of </a:t>
            </a:r>
            <a:r>
              <a:rPr lang="en-US" dirty="0" err="1"/>
              <a:t>rigour</a:t>
            </a:r>
            <a:r>
              <a:rPr lang="en-US" dirty="0"/>
              <a:t> and logic.</a:t>
            </a:r>
          </a:p>
          <a:p>
            <a:pPr marL="514350" indent="-514350">
              <a:buAutoNum type="arabicPeriod"/>
            </a:pPr>
            <a:r>
              <a:rPr lang="en-US" dirty="0"/>
              <a:t>Evaluation looks both ways: Evaluation is a proactive, forward looking and formative activity that provides feedback to enhance </a:t>
            </a:r>
            <a:r>
              <a:rPr lang="en-US" dirty="0" err="1"/>
              <a:t>programme</a:t>
            </a:r>
            <a:r>
              <a:rPr lang="en-US" dirty="0"/>
              <a:t> management. It is also a reviewing, backward looking summative activity that assesses the final outcome of the campaign/</a:t>
            </a:r>
            <a:r>
              <a:rPr lang="en-US" dirty="0" err="1"/>
              <a:t>programme</a:t>
            </a:r>
            <a:r>
              <a:rPr lang="en-US" dirty="0"/>
              <a:t>.</a:t>
            </a:r>
          </a:p>
        </p:txBody>
      </p:sp>
    </p:spTree>
    <p:extLst>
      <p:ext uri="{BB962C8B-B14F-4D97-AF65-F5344CB8AC3E}">
        <p14:creationId xmlns:p14="http://schemas.microsoft.com/office/powerpoint/2010/main" val="777762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F0242-309A-8D59-1B00-426542081F53}"/>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PRINCIPLES OF EVALUATION</a:t>
            </a:r>
            <a:endParaRPr lang="en-US" dirty="0"/>
          </a:p>
        </p:txBody>
      </p:sp>
      <p:sp>
        <p:nvSpPr>
          <p:cNvPr id="3" name="Content Placeholder 2">
            <a:extLst>
              <a:ext uri="{FF2B5EF4-FFF2-40B4-BE49-F238E27FC236}">
                <a16:creationId xmlns:a16="http://schemas.microsoft.com/office/drawing/2014/main" id="{170C339A-82AB-AEB3-FC16-1EF508C5FECF}"/>
              </a:ext>
            </a:extLst>
          </p:cNvPr>
          <p:cNvSpPr>
            <a:spLocks noGrp="1"/>
          </p:cNvSpPr>
          <p:nvPr>
            <p:ph idx="1"/>
          </p:nvPr>
        </p:nvSpPr>
        <p:spPr/>
        <p:txBody>
          <a:bodyPr>
            <a:normAutofit/>
          </a:bodyPr>
          <a:lstStyle/>
          <a:p>
            <a:pPr marL="0" indent="0">
              <a:buNone/>
            </a:pPr>
            <a:r>
              <a:rPr lang="en-US" dirty="0"/>
              <a:t>3. Evaluation is user and situation dependent:  Evaluation should be undertaken according to the objectives and criteria that are relevant to the organization and campaign concerned.</a:t>
            </a:r>
          </a:p>
          <a:p>
            <a:pPr marL="0" indent="0">
              <a:buNone/>
            </a:pPr>
            <a:r>
              <a:rPr lang="en-US" dirty="0"/>
              <a:t>4. Evaluation is short term: Short-term evaluation is usually campaign or project based. Such campaigns </a:t>
            </a:r>
            <a:r>
              <a:rPr lang="en-US"/>
              <a:t>are frequently concerned </a:t>
            </a:r>
            <a:r>
              <a:rPr lang="en-US" dirty="0"/>
              <a:t>with raising awareness through the use of media relations techniques</a:t>
            </a:r>
          </a:p>
          <a:p>
            <a:pPr marL="0" indent="0">
              <a:buNone/>
            </a:pPr>
            <a:endParaRPr lang="en-US" dirty="0"/>
          </a:p>
        </p:txBody>
      </p:sp>
    </p:spTree>
    <p:extLst>
      <p:ext uri="{BB962C8B-B14F-4D97-AF65-F5344CB8AC3E}">
        <p14:creationId xmlns:p14="http://schemas.microsoft.com/office/powerpoint/2010/main" val="2382013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D770-1F2D-DCF3-9DBC-3A6048E32AC2}"/>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PRINCIPLES OF EVALUATION</a:t>
            </a:r>
            <a:endParaRPr lang="en-US" dirty="0"/>
          </a:p>
        </p:txBody>
      </p:sp>
      <p:sp>
        <p:nvSpPr>
          <p:cNvPr id="3" name="Content Placeholder 2">
            <a:extLst>
              <a:ext uri="{FF2B5EF4-FFF2-40B4-BE49-F238E27FC236}">
                <a16:creationId xmlns:a16="http://schemas.microsoft.com/office/drawing/2014/main" id="{BBDE8CA0-97B0-EADF-3216-F0666C0DEF17}"/>
              </a:ext>
            </a:extLst>
          </p:cNvPr>
          <p:cNvSpPr>
            <a:spLocks noGrp="1"/>
          </p:cNvSpPr>
          <p:nvPr>
            <p:ph idx="1"/>
          </p:nvPr>
        </p:nvSpPr>
        <p:spPr/>
        <p:txBody>
          <a:bodyPr>
            <a:normAutofit lnSpcReduction="10000"/>
          </a:bodyPr>
          <a:lstStyle/>
          <a:p>
            <a:pPr marL="0" indent="0">
              <a:buNone/>
            </a:pPr>
            <a:r>
              <a:rPr lang="en-US" dirty="0"/>
              <a:t>5. Evaluation is long term: Long-term evaluation operates at a broader, strategic level and usually concerns issues management, corporate reputation, and/or brand positioning. </a:t>
            </a:r>
          </a:p>
          <a:p>
            <a:pPr marL="0" indent="0">
              <a:buNone/>
            </a:pPr>
            <a:r>
              <a:rPr lang="en-US" dirty="0"/>
              <a:t>6. Evaluation is comparative: Evaluation frequently makes no absolute judgements but instead draws comparative conclusions. For example, media evaluation frequently makes historical and/or competitive comparisons, as well as comparing the messages transmitted by the media against those directed at journalists. </a:t>
            </a:r>
          </a:p>
        </p:txBody>
      </p:sp>
    </p:spTree>
    <p:extLst>
      <p:ext uri="{BB962C8B-B14F-4D97-AF65-F5344CB8AC3E}">
        <p14:creationId xmlns:p14="http://schemas.microsoft.com/office/powerpoint/2010/main" val="2650612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9B18B-C5C5-65A1-3B73-01AB760F02C2}"/>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PRINCIPLES OF EVALUATION</a:t>
            </a:r>
            <a:endParaRPr lang="en-US" dirty="0"/>
          </a:p>
        </p:txBody>
      </p:sp>
      <p:sp>
        <p:nvSpPr>
          <p:cNvPr id="3" name="Content Placeholder 2">
            <a:extLst>
              <a:ext uri="{FF2B5EF4-FFF2-40B4-BE49-F238E27FC236}">
                <a16:creationId xmlns:a16="http://schemas.microsoft.com/office/drawing/2014/main" id="{A6777A07-F64C-B3E2-01C4-2056F0CD3F7A}"/>
              </a:ext>
            </a:extLst>
          </p:cNvPr>
          <p:cNvSpPr>
            <a:spLocks noGrp="1"/>
          </p:cNvSpPr>
          <p:nvPr>
            <p:ph idx="1"/>
          </p:nvPr>
        </p:nvSpPr>
        <p:spPr/>
        <p:txBody>
          <a:bodyPr/>
          <a:lstStyle/>
          <a:p>
            <a:pPr marL="0" indent="0">
              <a:buNone/>
            </a:pPr>
            <a:r>
              <a:rPr lang="en-US" dirty="0"/>
              <a:t>7. Evaluation is multifaceted: Public relations has been established as a multi-step process, if only because of the additional stepping stone represented by the media.</a:t>
            </a:r>
          </a:p>
        </p:txBody>
      </p:sp>
    </p:spTree>
    <p:extLst>
      <p:ext uri="{BB962C8B-B14F-4D97-AF65-F5344CB8AC3E}">
        <p14:creationId xmlns:p14="http://schemas.microsoft.com/office/powerpoint/2010/main" val="181329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FBA2-10CE-3F7E-3D82-699A78663EB6}"/>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5958AECD-5277-F024-95B1-EA2A3292E028}"/>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From these theories, the genesis of many current attitudes and public relations practices can be found. Some of the key concepts, outlined by McCoy and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Hargie</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(2003) are:</a:t>
            </a:r>
          </a:p>
          <a:p>
            <a:endParaRPr lang="en-US" dirty="0"/>
          </a:p>
        </p:txBody>
      </p:sp>
    </p:spTree>
    <p:extLst>
      <p:ext uri="{BB962C8B-B14F-4D97-AF65-F5344CB8AC3E}">
        <p14:creationId xmlns:p14="http://schemas.microsoft.com/office/powerpoint/2010/main" val="150410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1C59C-1990-65AC-4B3F-12D3C8FC8BE4}"/>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Key Concepts</a:t>
            </a:r>
            <a:endParaRPr lang="en-US" dirty="0"/>
          </a:p>
        </p:txBody>
      </p:sp>
      <p:sp>
        <p:nvSpPr>
          <p:cNvPr id="3" name="Content Placeholder 2">
            <a:extLst>
              <a:ext uri="{FF2B5EF4-FFF2-40B4-BE49-F238E27FC236}">
                <a16:creationId xmlns:a16="http://schemas.microsoft.com/office/drawing/2014/main" id="{4D70E124-D071-E4B8-EB46-54DD3ED0E194}"/>
              </a:ext>
            </a:extLst>
          </p:cNvPr>
          <p:cNvSpPr>
            <a:spLocks noGrp="1"/>
          </p:cNvSpPr>
          <p:nvPr>
            <p:ph idx="1"/>
          </p:nvPr>
        </p:nvSpPr>
        <p:spPr/>
        <p:txBody>
          <a:bodyPr>
            <a:normAutofit fontScale="77500" lnSpcReduction="20000"/>
          </a:bodyPr>
          <a:lstStyle/>
          <a:p>
            <a:r>
              <a:rPr lang="en-US" dirty="0"/>
              <a:t> Interpersonal influence is very strong and opinion leaders play a vital role in spreading and interpreting information (</a:t>
            </a:r>
            <a:r>
              <a:rPr lang="en-US" dirty="0" err="1"/>
              <a:t>Lazarsfeld</a:t>
            </a:r>
            <a:r>
              <a:rPr lang="en-US" dirty="0"/>
              <a:t> et al, 1948).</a:t>
            </a:r>
          </a:p>
          <a:p>
            <a:r>
              <a:rPr lang="en-US" dirty="0"/>
              <a:t>Among the barriers that limit campaign effectiveness are: selective exposure – the tendency to attend to messages that are consistent with prior attitudes and experience; selective perception – the tendency to interpret a message in terms of prior attitudes and experiences; and selective retention – the tendency to remember messages that are consistent with prior attitudes and experience (Hyman and </a:t>
            </a:r>
            <a:r>
              <a:rPr lang="en-US" dirty="0" err="1"/>
              <a:t>Sheatsley</a:t>
            </a:r>
            <a:r>
              <a:rPr lang="en-US" dirty="0"/>
              <a:t>, 1947).</a:t>
            </a:r>
          </a:p>
          <a:p>
            <a:r>
              <a:rPr lang="en-US" dirty="0"/>
              <a:t>Contrasting with this ‘cognitive consistency’ was Festinger’s theory of cognitive dissonance, which said that attitudes can be changed if they are contrasted with a dissonant attitude that is inconsistent with the existing viewpoint (Festinger,1957)</a:t>
            </a:r>
          </a:p>
        </p:txBody>
      </p:sp>
    </p:spTree>
    <p:extLst>
      <p:ext uri="{BB962C8B-B14F-4D97-AF65-F5344CB8AC3E}">
        <p14:creationId xmlns:p14="http://schemas.microsoft.com/office/powerpoint/2010/main" val="185658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215B-9894-C2A5-341E-0C9A4F7343E0}"/>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Key Concepts</a:t>
            </a:r>
            <a:endParaRPr lang="en-US" dirty="0"/>
          </a:p>
        </p:txBody>
      </p:sp>
      <p:sp>
        <p:nvSpPr>
          <p:cNvPr id="3" name="Content Placeholder 2">
            <a:extLst>
              <a:ext uri="{FF2B5EF4-FFF2-40B4-BE49-F238E27FC236}">
                <a16:creationId xmlns:a16="http://schemas.microsoft.com/office/drawing/2014/main" id="{0961ABA0-55B0-A2ED-F094-7C9F24709F36}"/>
              </a:ext>
            </a:extLst>
          </p:cNvPr>
          <p:cNvSpPr>
            <a:spLocks noGrp="1"/>
          </p:cNvSpPr>
          <p:nvPr>
            <p:ph idx="1"/>
          </p:nvPr>
        </p:nvSpPr>
        <p:spPr/>
        <p:txBody>
          <a:bodyPr>
            <a:normAutofit fontScale="92500" lnSpcReduction="20000"/>
          </a:bodyPr>
          <a:lstStyle/>
          <a:p>
            <a:r>
              <a:rPr lang="en-US" dirty="0"/>
              <a:t>While Festinger’s theory said that changes in attitudes could come via dissonance, it has become evident over time that people select information because it is relevant to them, rather than because it reinforces existing attitudes (McCoy and </a:t>
            </a:r>
            <a:r>
              <a:rPr lang="en-US" dirty="0" err="1"/>
              <a:t>Hargie</a:t>
            </a:r>
            <a:r>
              <a:rPr lang="en-US" dirty="0"/>
              <a:t>, 2003). </a:t>
            </a:r>
          </a:p>
          <a:p>
            <a:r>
              <a:rPr lang="en-US" dirty="0"/>
              <a:t>Over time, discussion moved from the impact of mass media to the influence of interpersonal networks. Social learning theorists have pointed out that we create, modify and retain attitudes in discussion with other people in all the social networks. For example, we may see a story in the media but our attitudes towards an issue, ethical stance or product may be formed when discussing it with others in our family, workplace or other social environment.</a:t>
            </a:r>
          </a:p>
        </p:txBody>
      </p:sp>
    </p:spTree>
    <p:extLst>
      <p:ext uri="{BB962C8B-B14F-4D97-AF65-F5344CB8AC3E}">
        <p14:creationId xmlns:p14="http://schemas.microsoft.com/office/powerpoint/2010/main" val="40213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0DE91-A035-4835-43DA-2929607AC7FF}"/>
              </a:ext>
            </a:extLst>
          </p:cNvPr>
          <p:cNvSpPr>
            <a:spLocks noGrp="1"/>
          </p:cNvSpPr>
          <p:nvPr>
            <p:ph type="title"/>
          </p:nvPr>
        </p:nvSpPr>
        <p:spPr/>
        <p:txBody>
          <a:bodyPr/>
          <a:lstStyle/>
          <a:p>
            <a:r>
              <a:rPr lang="en-US" dirty="0"/>
              <a:t>Domino Model</a:t>
            </a:r>
          </a:p>
        </p:txBody>
      </p:sp>
      <p:sp>
        <p:nvSpPr>
          <p:cNvPr id="3" name="Content Placeholder 2">
            <a:extLst>
              <a:ext uri="{FF2B5EF4-FFF2-40B4-BE49-F238E27FC236}">
                <a16:creationId xmlns:a16="http://schemas.microsoft.com/office/drawing/2014/main" id="{46D4562C-EC7D-9901-85C0-86DF9D9589D7}"/>
              </a:ext>
            </a:extLst>
          </p:cNvPr>
          <p:cNvSpPr>
            <a:spLocks noGrp="1"/>
          </p:cNvSpPr>
          <p:nvPr>
            <p:ph idx="1"/>
          </p:nvPr>
        </p:nvSpPr>
        <p:spPr/>
        <p:txBody>
          <a:bodyPr>
            <a:normAutofit fontScale="92500" lnSpcReduction="10000"/>
          </a:bodyPr>
          <a:lstStyle/>
          <a:p>
            <a:r>
              <a:rPr lang="en-US" b="0" i="0" dirty="0">
                <a:effectLst/>
              </a:rPr>
              <a:t>The domino model is one way of looking at how a message can motivate people to take on different </a:t>
            </a:r>
            <a:r>
              <a:rPr lang="en-US" b="0" i="0" dirty="0" err="1">
                <a:effectLst/>
              </a:rPr>
              <a:t>behaviour</a:t>
            </a:r>
            <a:r>
              <a:rPr lang="en-US" b="0" i="0" dirty="0">
                <a:effectLst/>
              </a:rPr>
              <a:t>. It is a four-part sequence based on the concept of a line of dominos- Push one, and the remaining fall in order. It begins with a message, which then implies knowledge. This knowledge influences an attitude, and that is then translated into </a:t>
            </a:r>
            <a:r>
              <a:rPr lang="en-US" b="0" i="0" dirty="0" err="1">
                <a:effectLst/>
              </a:rPr>
              <a:t>behaviour</a:t>
            </a:r>
            <a:r>
              <a:rPr lang="en-US" b="0" i="0" dirty="0">
                <a:effectLst/>
              </a:rPr>
              <a:t>.</a:t>
            </a:r>
          </a:p>
          <a:p>
            <a:r>
              <a:rPr lang="en-US" dirty="0"/>
              <a:t>The domino model is often found in communication strategy documents which propose that a particular approach will almost certainly result in a specific outcome. However, we humans don’t think and act in a mechanistic manner</a:t>
            </a:r>
          </a:p>
        </p:txBody>
      </p:sp>
    </p:spTree>
    <p:extLst>
      <p:ext uri="{BB962C8B-B14F-4D97-AF65-F5344CB8AC3E}">
        <p14:creationId xmlns:p14="http://schemas.microsoft.com/office/powerpoint/2010/main" val="236752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C11E-7628-CB49-F162-12E60CB47350}"/>
              </a:ext>
            </a:extLst>
          </p:cNvPr>
          <p:cNvSpPr>
            <a:spLocks noGrp="1"/>
          </p:cNvSpPr>
          <p:nvPr>
            <p:ph type="title"/>
          </p:nvPr>
        </p:nvSpPr>
        <p:spPr/>
        <p:txBody>
          <a:bodyPr/>
          <a:lstStyle/>
          <a:p>
            <a:r>
              <a:rPr lang="en-US" dirty="0"/>
              <a:t>Output analysis</a:t>
            </a:r>
          </a:p>
        </p:txBody>
      </p:sp>
      <p:sp>
        <p:nvSpPr>
          <p:cNvPr id="3" name="Content Placeholder 2">
            <a:extLst>
              <a:ext uri="{FF2B5EF4-FFF2-40B4-BE49-F238E27FC236}">
                <a16:creationId xmlns:a16="http://schemas.microsoft.com/office/drawing/2014/main" id="{34DC19B7-C616-C829-2EBA-C1C98184D7CE}"/>
              </a:ext>
            </a:extLst>
          </p:cNvPr>
          <p:cNvSpPr>
            <a:spLocks noGrp="1"/>
          </p:cNvSpPr>
          <p:nvPr>
            <p:ph idx="1"/>
          </p:nvPr>
        </p:nvSpPr>
        <p:spPr/>
        <p:txBody>
          <a:bodyPr/>
          <a:lstStyle/>
          <a:p>
            <a:r>
              <a:rPr lang="en-US" dirty="0"/>
              <a:t>McGuire’s Output Analysis of the Communication/Persuasion process has attributes that can be considered for persuasion-based public relations evaluation (McGuire, 1984).</a:t>
            </a:r>
          </a:p>
          <a:p>
            <a:endParaRPr lang="en-US" dirty="0"/>
          </a:p>
        </p:txBody>
      </p:sp>
    </p:spTree>
    <p:extLst>
      <p:ext uri="{BB962C8B-B14F-4D97-AF65-F5344CB8AC3E}">
        <p14:creationId xmlns:p14="http://schemas.microsoft.com/office/powerpoint/2010/main" val="1586719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23F97-C2A5-800A-725F-9ADC2A830EF6}"/>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Output analysis</a:t>
            </a:r>
            <a:endParaRPr lang="en-US" dirty="0"/>
          </a:p>
        </p:txBody>
      </p:sp>
      <p:pic>
        <p:nvPicPr>
          <p:cNvPr id="5" name="Content Placeholder 4">
            <a:extLst>
              <a:ext uri="{FF2B5EF4-FFF2-40B4-BE49-F238E27FC236}">
                <a16:creationId xmlns:a16="http://schemas.microsoft.com/office/drawing/2014/main" id="{68D93BC1-18BE-8FF0-8260-E482FFA237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3678" y="1841500"/>
            <a:ext cx="5885569" cy="4387850"/>
          </a:xfrm>
        </p:spPr>
      </p:pic>
    </p:spTree>
    <p:extLst>
      <p:ext uri="{BB962C8B-B14F-4D97-AF65-F5344CB8AC3E}">
        <p14:creationId xmlns:p14="http://schemas.microsoft.com/office/powerpoint/2010/main" val="413913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D047C-B44D-4B01-371F-FF07B1CB2EBB}"/>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Output analysis</a:t>
            </a:r>
            <a:endParaRPr lang="en-US" dirty="0"/>
          </a:p>
        </p:txBody>
      </p:sp>
      <p:sp>
        <p:nvSpPr>
          <p:cNvPr id="3" name="Content Placeholder 2">
            <a:extLst>
              <a:ext uri="{FF2B5EF4-FFF2-40B4-BE49-F238E27FC236}">
                <a16:creationId xmlns:a16="http://schemas.microsoft.com/office/drawing/2014/main" id="{A3D6AFB8-FBF2-9AF7-CC1F-05450E9266AA}"/>
              </a:ext>
            </a:extLst>
          </p:cNvPr>
          <p:cNvSpPr>
            <a:spLocks noGrp="1"/>
          </p:cNvSpPr>
          <p:nvPr>
            <p:ph idx="1"/>
          </p:nvPr>
        </p:nvSpPr>
        <p:spPr/>
        <p:txBody>
          <a:bodyPr>
            <a:normAutofit fontScale="47500" lnSpcReduction="20000"/>
          </a:bodyPr>
          <a:lstStyle/>
          <a:p>
            <a:br>
              <a:rPr lang="en-US" b="0" i="0" dirty="0">
                <a:solidFill>
                  <a:srgbClr val="111111"/>
                </a:solidFill>
                <a:effectLst/>
                <a:latin typeface="Rasa"/>
              </a:rPr>
            </a:br>
            <a:br>
              <a:rPr lang="en-US" dirty="0"/>
            </a:br>
            <a:r>
              <a:rPr lang="en-US" b="1" i="0" dirty="0">
                <a:solidFill>
                  <a:srgbClr val="000000"/>
                </a:solidFill>
                <a:effectLst/>
                <a:latin typeface="inherit"/>
              </a:rPr>
              <a:t>1. Exposure / Presentation</a:t>
            </a:r>
            <a:br>
              <a:rPr lang="en-US" dirty="0"/>
            </a:br>
            <a:r>
              <a:rPr lang="en-US" b="0" i="0" dirty="0">
                <a:solidFill>
                  <a:srgbClr val="111111"/>
                </a:solidFill>
                <a:effectLst/>
                <a:latin typeface="Rasa"/>
              </a:rPr>
              <a:t>Audiences are presented with a message through a channel (</a:t>
            </a:r>
            <a:r>
              <a:rPr lang="en-US" b="0" i="0" dirty="0" err="1">
                <a:solidFill>
                  <a:srgbClr val="111111"/>
                </a:solidFill>
                <a:effectLst/>
                <a:latin typeface="Rasa"/>
              </a:rPr>
              <a:t>Eg</a:t>
            </a:r>
            <a:r>
              <a:rPr lang="en-US" b="0" i="0" dirty="0">
                <a:solidFill>
                  <a:srgbClr val="111111"/>
                </a:solidFill>
                <a:effectLst/>
                <a:latin typeface="Rasa"/>
              </a:rPr>
              <a:t>: Media). This is the easiest step to achieve. </a:t>
            </a:r>
            <a:br>
              <a:rPr lang="en-US" dirty="0"/>
            </a:br>
            <a:br>
              <a:rPr lang="en-US" b="0" i="0" dirty="0">
                <a:solidFill>
                  <a:srgbClr val="111111"/>
                </a:solidFill>
                <a:effectLst/>
                <a:latin typeface="Rasa"/>
              </a:rPr>
            </a:br>
            <a:br>
              <a:rPr lang="en-US" dirty="0"/>
            </a:br>
            <a:r>
              <a:rPr lang="en-US" b="1" i="0" dirty="0">
                <a:solidFill>
                  <a:srgbClr val="000000"/>
                </a:solidFill>
                <a:effectLst/>
                <a:latin typeface="inherit"/>
              </a:rPr>
              <a:t>2. Attention / Awareness</a:t>
            </a:r>
            <a:br>
              <a:rPr lang="en-US" dirty="0"/>
            </a:br>
            <a:r>
              <a:rPr lang="en-US" b="0" i="0" dirty="0">
                <a:solidFill>
                  <a:srgbClr val="111111"/>
                </a:solidFill>
                <a:effectLst/>
                <a:latin typeface="Rasa"/>
              </a:rPr>
              <a:t>Audiences will see and recognize the message with either creative exposure, or repeated exposure. Often 3 times or more.</a:t>
            </a:r>
            <a:br>
              <a:rPr lang="en-US" dirty="0"/>
            </a:br>
            <a:br>
              <a:rPr lang="en-US" b="0" i="0" dirty="0">
                <a:solidFill>
                  <a:srgbClr val="111111"/>
                </a:solidFill>
                <a:effectLst/>
                <a:latin typeface="Rasa"/>
              </a:rPr>
            </a:br>
            <a:br>
              <a:rPr lang="en-US" dirty="0"/>
            </a:br>
            <a:r>
              <a:rPr lang="en-US" b="1" i="0" dirty="0">
                <a:solidFill>
                  <a:srgbClr val="000000"/>
                </a:solidFill>
                <a:effectLst/>
                <a:latin typeface="inherit"/>
              </a:rPr>
              <a:t>3. Comprehension / Understanding</a:t>
            </a:r>
            <a:br>
              <a:rPr lang="en-US" dirty="0"/>
            </a:br>
            <a:r>
              <a:rPr lang="en-US" b="0" i="0" dirty="0">
                <a:solidFill>
                  <a:srgbClr val="111111"/>
                </a:solidFill>
                <a:effectLst/>
                <a:latin typeface="Rasa"/>
              </a:rPr>
              <a:t>Audiences comprehend the value or point of the message. </a:t>
            </a:r>
            <a:br>
              <a:rPr lang="en-US" dirty="0"/>
            </a:br>
            <a:br>
              <a:rPr lang="en-US" b="0" i="0" dirty="0">
                <a:solidFill>
                  <a:srgbClr val="111111"/>
                </a:solidFill>
                <a:effectLst/>
                <a:latin typeface="Rasa"/>
              </a:rPr>
            </a:br>
            <a:br>
              <a:rPr lang="en-US" dirty="0"/>
            </a:br>
            <a:r>
              <a:rPr lang="en-US" b="1" i="0" dirty="0">
                <a:solidFill>
                  <a:srgbClr val="000000"/>
                </a:solidFill>
                <a:effectLst/>
                <a:latin typeface="inherit"/>
              </a:rPr>
              <a:t>4. Acceptance </a:t>
            </a:r>
            <a:br>
              <a:rPr lang="en-US" dirty="0"/>
            </a:br>
            <a:r>
              <a:rPr lang="en-US" b="0" i="0" dirty="0">
                <a:solidFill>
                  <a:srgbClr val="111111"/>
                </a:solidFill>
                <a:effectLst/>
                <a:latin typeface="Rasa"/>
              </a:rPr>
              <a:t>Audiences believe the message. </a:t>
            </a:r>
            <a:br>
              <a:rPr lang="en-US" dirty="0"/>
            </a:br>
            <a:br>
              <a:rPr lang="en-US" b="0" i="0" dirty="0">
                <a:solidFill>
                  <a:srgbClr val="111111"/>
                </a:solidFill>
                <a:effectLst/>
                <a:latin typeface="Rasa"/>
              </a:rPr>
            </a:br>
            <a:br>
              <a:rPr lang="en-US" dirty="0"/>
            </a:br>
            <a:r>
              <a:rPr lang="en-US" b="1" i="0" dirty="0">
                <a:solidFill>
                  <a:srgbClr val="000000"/>
                </a:solidFill>
                <a:effectLst/>
                <a:latin typeface="inherit"/>
              </a:rPr>
              <a:t>5. Retention</a:t>
            </a:r>
            <a:br>
              <a:rPr lang="en-US" dirty="0"/>
            </a:br>
            <a:r>
              <a:rPr lang="en-US" b="0" i="0" dirty="0">
                <a:solidFill>
                  <a:srgbClr val="111111"/>
                </a:solidFill>
                <a:effectLst/>
                <a:latin typeface="Rasa"/>
              </a:rPr>
              <a:t>Audiences remember the message, and identify the message with the company and its products / services. Company becomes branded. </a:t>
            </a:r>
            <a:br>
              <a:rPr lang="en-US" dirty="0"/>
            </a:br>
            <a:br>
              <a:rPr lang="en-US" b="0" i="0" dirty="0">
                <a:solidFill>
                  <a:srgbClr val="111111"/>
                </a:solidFill>
                <a:effectLst/>
                <a:latin typeface="Rasa"/>
              </a:rPr>
            </a:br>
            <a:br>
              <a:rPr lang="en-US" dirty="0"/>
            </a:br>
            <a:r>
              <a:rPr lang="en-US" b="1" i="0" dirty="0">
                <a:solidFill>
                  <a:srgbClr val="000000"/>
                </a:solidFill>
                <a:effectLst/>
                <a:latin typeface="inherit"/>
              </a:rPr>
              <a:t>6. Action !</a:t>
            </a:r>
            <a:br>
              <a:rPr lang="en-US" dirty="0"/>
            </a:br>
            <a:r>
              <a:rPr lang="en-US" b="0" i="0" dirty="0">
                <a:solidFill>
                  <a:srgbClr val="111111"/>
                </a:solidFill>
                <a:effectLst/>
                <a:latin typeface="Rasa"/>
              </a:rPr>
              <a:t>Audiences change their behavior in the desired direction. Purchase!</a:t>
            </a:r>
            <a:endParaRPr lang="en-US" dirty="0"/>
          </a:p>
        </p:txBody>
      </p:sp>
    </p:spTree>
    <p:extLst>
      <p:ext uri="{BB962C8B-B14F-4D97-AF65-F5344CB8AC3E}">
        <p14:creationId xmlns:p14="http://schemas.microsoft.com/office/powerpoint/2010/main" val="18545834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162</TotalTime>
  <Words>2015</Words>
  <Application>Microsoft Office PowerPoint</Application>
  <PresentationFormat>Widescreen</PresentationFormat>
  <Paragraphs>61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inherit</vt:lpstr>
      <vt:lpstr>Rasa</vt:lpstr>
      <vt:lpstr>Trebuchet MS</vt:lpstr>
      <vt:lpstr>1_Office Theme</vt:lpstr>
      <vt:lpstr>Evaluation and communication psychology</vt:lpstr>
      <vt:lpstr>Media Effects Theory</vt:lpstr>
      <vt:lpstr>Key Concepts</vt:lpstr>
      <vt:lpstr>Key Concepts</vt:lpstr>
      <vt:lpstr>Key Concepts</vt:lpstr>
      <vt:lpstr>Domino Model</vt:lpstr>
      <vt:lpstr>Output analysis</vt:lpstr>
      <vt:lpstr>Output analysis</vt:lpstr>
      <vt:lpstr>Output analysis</vt:lpstr>
      <vt:lpstr>What is PR evaluation</vt:lpstr>
      <vt:lpstr>What is PR evaluation</vt:lpstr>
      <vt:lpstr>What is PR evaluation</vt:lpstr>
      <vt:lpstr>What is PR evaluation</vt:lpstr>
      <vt:lpstr>OBJECTIVES OF EVALUATION</vt:lpstr>
      <vt:lpstr>The barriers to evaluation </vt:lpstr>
      <vt:lpstr>The barriers to evaluation </vt:lpstr>
      <vt:lpstr>Models of Evaluation</vt:lpstr>
      <vt:lpstr>Short term model of evaluation</vt:lpstr>
      <vt:lpstr>Continuing model of evaluation</vt:lpstr>
      <vt:lpstr>Continuing model of evaluation</vt:lpstr>
      <vt:lpstr>Effects-based planning</vt:lpstr>
      <vt:lpstr>PRINCIPLES OF EVALUATION</vt:lpstr>
      <vt:lpstr>PRINCIPLES OF EVALUATION</vt:lpstr>
      <vt:lpstr>PRINCIPLES OF EVALUATION</vt:lpstr>
      <vt:lpstr>PRINCIPLES OF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Riasat Amir</dc:creator>
  <cp:lastModifiedBy>Riasat Amir</cp:lastModifiedBy>
  <cp:revision>10</cp:revision>
  <dcterms:created xsi:type="dcterms:W3CDTF">2023-01-26T04:45:05Z</dcterms:created>
  <dcterms:modified xsi:type="dcterms:W3CDTF">2023-01-30T04:35:21Z</dcterms:modified>
</cp:coreProperties>
</file>