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68" r:id="rId4"/>
    <p:sldId id="258" r:id="rId5"/>
    <p:sldId id="261" r:id="rId6"/>
    <p:sldId id="263" r:id="rId7"/>
    <p:sldId id="264" r:id="rId8"/>
    <p:sldId id="265" r:id="rId9"/>
    <p:sldId id="266" r:id="rId10"/>
    <p:sldId id="269"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7170" y="1041400"/>
            <a:ext cx="6640287" cy="2387600"/>
          </a:xfrm>
        </p:spPr>
        <p:txBody>
          <a:bodyPr anchor="b">
            <a:normAutofit/>
          </a:bodyPr>
          <a:lstStyle>
            <a:lvl1pPr algn="ctr">
              <a:defRPr sz="6000"/>
            </a:lvl1pPr>
          </a:lstStyle>
          <a:p>
            <a:r>
              <a:rPr lang="en-US"/>
              <a:t>Click to edit Master title style</a:t>
            </a:r>
          </a:p>
        </p:txBody>
      </p:sp>
      <p:sp>
        <p:nvSpPr>
          <p:cNvPr id="3" name="Subtitle 2"/>
          <p:cNvSpPr>
            <a:spLocks noGrp="1"/>
          </p:cNvSpPr>
          <p:nvPr>
            <p:ph type="subTitle" idx="1"/>
          </p:nvPr>
        </p:nvSpPr>
        <p:spPr>
          <a:xfrm>
            <a:off x="5127170" y="3521075"/>
            <a:ext cx="664028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6D79ED-3FA7-4EF8-964B-EB8BCFAB02F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43545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D79ED-3FA7-4EF8-964B-EB8BCFAB02F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90118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943" y="1683613"/>
            <a:ext cx="8251553" cy="285273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404943" y="4563338"/>
            <a:ext cx="825155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D79ED-3FA7-4EF8-964B-EB8BCFAB02F8}"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30861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4943" y="1873975"/>
            <a:ext cx="42062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0926" y="1873975"/>
            <a:ext cx="4297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D79ED-3FA7-4EF8-964B-EB8BCFAB02F8}"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62744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4943" y="299811"/>
            <a:ext cx="8623663" cy="1325563"/>
          </a:xfrm>
        </p:spPr>
        <p:txBody>
          <a:bodyPr/>
          <a:lstStyle/>
          <a:p>
            <a:r>
              <a:rPr lang="en-US"/>
              <a:t>Click to edit Master title style</a:t>
            </a:r>
          </a:p>
        </p:txBody>
      </p:sp>
      <p:sp>
        <p:nvSpPr>
          <p:cNvPr id="3" name="Text Placeholder 2"/>
          <p:cNvSpPr>
            <a:spLocks noGrp="1"/>
          </p:cNvSpPr>
          <p:nvPr>
            <p:ph type="body" idx="1"/>
          </p:nvPr>
        </p:nvSpPr>
        <p:spPr>
          <a:xfrm>
            <a:off x="404940" y="1615849"/>
            <a:ext cx="43891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4941" y="2439761"/>
            <a:ext cx="438912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11629" y="1615849"/>
            <a:ext cx="41169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11629" y="2439761"/>
            <a:ext cx="411697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6D79ED-3FA7-4EF8-964B-EB8BCFAB02F8}"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247428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6D79ED-3FA7-4EF8-964B-EB8BCFAB02F8}"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68065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378774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3" y="465138"/>
            <a:ext cx="3099980" cy="160020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657594" y="465138"/>
            <a:ext cx="5371011"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04943" y="2065338"/>
            <a:ext cx="309998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28354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4" y="483326"/>
            <a:ext cx="2677886" cy="1600200"/>
          </a:xfrm>
        </p:spPr>
        <p:txBody>
          <a:bodyPr anchor="ct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3218899" y="483326"/>
            <a:ext cx="580970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04944" y="2083526"/>
            <a:ext cx="267788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54133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rezentr.com/?utm_source=templates&amp;utm_medium=presentation&amp;utm_campaign=free_downloads_20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43" y="417376"/>
            <a:ext cx="862366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04943" y="1841862"/>
            <a:ext cx="8623663" cy="4387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04943" y="6356349"/>
            <a:ext cx="21836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79ED-3FA7-4EF8-964B-EB8BCFAB02F8}" type="datetimeFigureOut">
              <a:rPr lang="en-US" smtClean="0"/>
              <a:t>1/21/2023</a:t>
            </a:fld>
            <a:endParaRPr lang="en-US"/>
          </a:p>
        </p:txBody>
      </p:sp>
      <p:sp>
        <p:nvSpPr>
          <p:cNvPr id="5" name="Footer Placeholder 4"/>
          <p:cNvSpPr>
            <a:spLocks noGrp="1"/>
          </p:cNvSpPr>
          <p:nvPr>
            <p:ph type="ftr" sz="quarter" idx="3"/>
          </p:nvPr>
        </p:nvSpPr>
        <p:spPr>
          <a:xfrm>
            <a:off x="3218899" y="6356349"/>
            <a:ext cx="32755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24693" y="6356350"/>
            <a:ext cx="6266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12CB2-7F2C-47B9-AE70-22A94B49F233}" type="slidenum">
              <a:rPr lang="en-US" smtClean="0"/>
              <a:t>‹#›</a:t>
            </a:fld>
            <a:endParaRPr lang="en-US"/>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6200000">
            <a:off x="-610475" y="4914981"/>
            <a:ext cx="896556" cy="324395"/>
          </a:xfrm>
          <a:prstGeom prst="rect">
            <a:avLst/>
          </a:prstGeom>
        </p:spPr>
      </p:pic>
      <p:sp>
        <p:nvSpPr>
          <p:cNvPr id="12" name="TextBox 11"/>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hlinkClick r:id="rId13"/>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val="4099550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4400" b="1" kern="1200">
          <a:solidFill>
            <a:srgbClr val="477ED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ezentr.com/?utm_source=templates&amp;utm_medium=presentation&amp;utm_campaign=free_downloads_2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690A4DCE-900A-874A-B628-D52BB5C182F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bs-Latn-BA"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ctrTitle"/>
          </p:nvPr>
        </p:nvSpPr>
        <p:spPr/>
        <p:txBody>
          <a:bodyPr>
            <a:noAutofit/>
          </a:bodyPr>
          <a:lstStyle/>
          <a:p>
            <a:r>
              <a:rPr lang="en-US" sz="2800" dirty="0"/>
              <a:t>Evaluating Public Relations</a:t>
            </a:r>
            <a:br>
              <a:rPr lang="en-US" sz="2800" dirty="0"/>
            </a:br>
            <a:r>
              <a:rPr lang="en-US" sz="2800" dirty="0"/>
              <a:t>Tom Watson and </a:t>
            </a:r>
            <a:br>
              <a:rPr lang="en-US" sz="2800" dirty="0"/>
            </a:br>
            <a:r>
              <a:rPr lang="en-US" sz="2800" dirty="0"/>
              <a:t>Paul Noble</a:t>
            </a:r>
            <a:br>
              <a:rPr lang="en-US" sz="2800" dirty="0"/>
            </a:br>
            <a:r>
              <a:rPr lang="en-US" sz="2800" dirty="0"/>
              <a:t>A Best Practice Guide to Public Relations </a:t>
            </a:r>
            <a:br>
              <a:rPr lang="en-US" sz="2800" dirty="0"/>
            </a:br>
            <a:r>
              <a:rPr lang="en-US" sz="2800" dirty="0"/>
              <a:t>Planning, Research and Evaluation</a:t>
            </a:r>
          </a:p>
        </p:txBody>
      </p:sp>
      <p:sp>
        <p:nvSpPr>
          <p:cNvPr id="3" name="Subtitle 2"/>
          <p:cNvSpPr>
            <a:spLocks noGrp="1"/>
          </p:cNvSpPr>
          <p:nvPr>
            <p:ph type="subTitle" idx="1"/>
          </p:nvPr>
        </p:nvSpPr>
        <p:spPr/>
        <p:txBody>
          <a:bodyPr/>
          <a:lstStyle/>
          <a:p>
            <a:r>
              <a:rPr lang="en-US" b="1" dirty="0">
                <a:solidFill>
                  <a:srgbClr val="8AAA99"/>
                </a:solidFill>
              </a:rPr>
              <a:t>Ch:1 Principles of public relations practice</a:t>
            </a:r>
          </a:p>
        </p:txBody>
      </p:sp>
    </p:spTree>
    <p:extLst>
      <p:ext uri="{BB962C8B-B14F-4D97-AF65-F5344CB8AC3E}">
        <p14:creationId xmlns:p14="http://schemas.microsoft.com/office/powerpoint/2010/main"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F1BA9-01E6-9783-0134-E43E8B130049}"/>
              </a:ext>
            </a:extLst>
          </p:cNvPr>
          <p:cNvSpPr>
            <a:spLocks noGrp="1"/>
          </p:cNvSpPr>
          <p:nvPr>
            <p:ph type="title"/>
          </p:nvPr>
        </p:nvSpPr>
        <p:spPr/>
        <p:txBody>
          <a:bodyPr/>
          <a:lstStyle/>
          <a:p>
            <a:r>
              <a:rPr lang="en-US" dirty="0"/>
              <a:t>PUBLIC RELATIONS THEORY</a:t>
            </a:r>
          </a:p>
        </p:txBody>
      </p:sp>
      <p:sp>
        <p:nvSpPr>
          <p:cNvPr id="3" name="Content Placeholder 2">
            <a:extLst>
              <a:ext uri="{FF2B5EF4-FFF2-40B4-BE49-F238E27FC236}">
                <a16:creationId xmlns:a16="http://schemas.microsoft.com/office/drawing/2014/main" id="{77E3C6CE-B80C-AB74-8C3B-B2F21DA10CE2}"/>
              </a:ext>
            </a:extLst>
          </p:cNvPr>
          <p:cNvSpPr>
            <a:spLocks noGrp="1"/>
          </p:cNvSpPr>
          <p:nvPr>
            <p:ph idx="1"/>
          </p:nvPr>
        </p:nvSpPr>
        <p:spPr/>
        <p:txBody>
          <a:bodyPr/>
          <a:lstStyle/>
          <a:p>
            <a:r>
              <a:rPr lang="en-US" dirty="0"/>
              <a:t>The 'situational theory of publics theorizes that large groups of people can be divided into smaller groups based on the extent to which they are aware of a problem and the extent to which they do something about the problem.</a:t>
            </a:r>
          </a:p>
        </p:txBody>
      </p:sp>
    </p:spTree>
    <p:extLst>
      <p:ext uri="{BB962C8B-B14F-4D97-AF65-F5344CB8AC3E}">
        <p14:creationId xmlns:p14="http://schemas.microsoft.com/office/powerpoint/2010/main" val="2459329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AFEBE-15F9-7CF1-0979-CD2BB4242121}"/>
              </a:ext>
            </a:extLst>
          </p:cNvPr>
          <p:cNvSpPr>
            <a:spLocks noGrp="1"/>
          </p:cNvSpPr>
          <p:nvPr>
            <p:ph type="title"/>
          </p:nvPr>
        </p:nvSpPr>
        <p:spPr/>
        <p:txBody>
          <a:bodyPr/>
          <a:lstStyle/>
          <a:p>
            <a:r>
              <a:rPr lang="en-US" dirty="0"/>
              <a:t>Situational theory of publics</a:t>
            </a:r>
          </a:p>
        </p:txBody>
      </p:sp>
      <p:sp>
        <p:nvSpPr>
          <p:cNvPr id="3" name="Content Placeholder 2">
            <a:extLst>
              <a:ext uri="{FF2B5EF4-FFF2-40B4-BE49-F238E27FC236}">
                <a16:creationId xmlns:a16="http://schemas.microsoft.com/office/drawing/2014/main" id="{08A55C7A-0238-68CB-43A5-630D7F46A46D}"/>
              </a:ext>
            </a:extLst>
          </p:cNvPr>
          <p:cNvSpPr>
            <a:spLocks noGrp="1"/>
          </p:cNvSpPr>
          <p:nvPr>
            <p:ph idx="1"/>
          </p:nvPr>
        </p:nvSpPr>
        <p:spPr/>
        <p:txBody>
          <a:bodyPr/>
          <a:lstStyle/>
          <a:p>
            <a:pPr marL="0" indent="0" algn="l">
              <a:buNone/>
            </a:pPr>
            <a:r>
              <a:rPr lang="en-US" b="0" i="0" dirty="0">
                <a:solidFill>
                  <a:srgbClr val="000000"/>
                </a:solidFill>
                <a:effectLst/>
                <a:latin typeface="Linux Libertine"/>
              </a:rPr>
              <a:t>Key concepts as variables</a:t>
            </a:r>
          </a:p>
          <a:p>
            <a:r>
              <a:rPr lang="en-US" b="0" i="0" dirty="0">
                <a:solidFill>
                  <a:srgbClr val="000000"/>
                </a:solidFill>
                <a:effectLst/>
                <a:latin typeface="Linux Libertine"/>
              </a:rPr>
              <a:t>Problem recognition (Independent Variable)</a:t>
            </a:r>
          </a:p>
          <a:p>
            <a:r>
              <a:rPr lang="en-US" b="0" i="0" dirty="0">
                <a:solidFill>
                  <a:srgbClr val="000000"/>
                </a:solidFill>
                <a:effectLst/>
                <a:latin typeface="Linux Libertine"/>
              </a:rPr>
              <a:t>Constraint recognition (Independent Variable)</a:t>
            </a:r>
          </a:p>
          <a:p>
            <a:r>
              <a:rPr lang="en-US" b="0" i="0" dirty="0">
                <a:solidFill>
                  <a:srgbClr val="000000"/>
                </a:solidFill>
                <a:effectLst/>
                <a:latin typeface="Linux Libertine"/>
              </a:rPr>
              <a:t>Level of involvement (Independent Variable)</a:t>
            </a:r>
          </a:p>
          <a:p>
            <a:r>
              <a:rPr lang="en-US" b="0" i="0" dirty="0">
                <a:solidFill>
                  <a:srgbClr val="000000"/>
                </a:solidFill>
                <a:effectLst/>
                <a:latin typeface="Linux Libertine"/>
              </a:rPr>
              <a:t>Information seeking (Dependent Variable)</a:t>
            </a:r>
          </a:p>
          <a:p>
            <a:r>
              <a:rPr lang="en-US" b="0" i="0" dirty="0">
                <a:solidFill>
                  <a:srgbClr val="000000"/>
                </a:solidFill>
                <a:effectLst/>
                <a:latin typeface="Linux Libertine"/>
              </a:rPr>
              <a:t>Information processing (Dependent Variable)</a:t>
            </a:r>
          </a:p>
          <a:p>
            <a:endParaRPr lang="en-US" dirty="0"/>
          </a:p>
        </p:txBody>
      </p:sp>
    </p:spTree>
    <p:extLst>
      <p:ext uri="{BB962C8B-B14F-4D97-AF65-F5344CB8AC3E}">
        <p14:creationId xmlns:p14="http://schemas.microsoft.com/office/powerpoint/2010/main" val="3191059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FBE63-11C7-EED7-2A5C-2956DD0AD14C}"/>
              </a:ext>
            </a:extLst>
          </p:cNvPr>
          <p:cNvSpPr>
            <a:spLocks noGrp="1"/>
          </p:cNvSpPr>
          <p:nvPr>
            <p:ph type="title"/>
          </p:nvPr>
        </p:nvSpPr>
        <p:spPr/>
        <p:txBody>
          <a:bodyPr/>
          <a:lstStyle/>
          <a:p>
            <a:r>
              <a:rPr lang="en-US" dirty="0"/>
              <a:t>Application to PR</a:t>
            </a:r>
            <a:br>
              <a:rPr lang="en-US" dirty="0"/>
            </a:br>
            <a:endParaRPr lang="en-US" dirty="0"/>
          </a:p>
        </p:txBody>
      </p:sp>
      <p:sp>
        <p:nvSpPr>
          <p:cNvPr id="3" name="Content Placeholder 2">
            <a:extLst>
              <a:ext uri="{FF2B5EF4-FFF2-40B4-BE49-F238E27FC236}">
                <a16:creationId xmlns:a16="http://schemas.microsoft.com/office/drawing/2014/main" id="{CD6EED8B-E62D-7538-7484-204C429D2D93}"/>
              </a:ext>
            </a:extLst>
          </p:cNvPr>
          <p:cNvSpPr>
            <a:spLocks noGrp="1"/>
          </p:cNvSpPr>
          <p:nvPr>
            <p:ph idx="1"/>
          </p:nvPr>
        </p:nvSpPr>
        <p:spPr/>
        <p:txBody>
          <a:bodyPr>
            <a:normAutofit fontScale="77500" lnSpcReduction="20000"/>
          </a:bodyPr>
          <a:lstStyle/>
          <a:p>
            <a:endParaRPr lang="en-US" dirty="0"/>
          </a:p>
          <a:p>
            <a:r>
              <a:rPr lang="en-US" dirty="0"/>
              <a:t>The situational theory of publics is important for public relations professionals to use because it gives an outline of the different types of publics. The job of public relations professionals is often to communicate a message with some public. After dividing people into the four publics, public relations people can decide how they want to communicate with each public. Each group will receive and process messages differently so each group must be targeted in different ways. Passive publics need information put in front of them and must be given reasons to participate in some situation or problem. If a public relations professional is looking to communicate about a product, they might need to turn a passive public into an active public by persuading them that there is a problem by not owning the product. Or they may need to inform an active public how to acquire the product and that there are not many obstacles standing in their way from getting it.</a:t>
            </a:r>
          </a:p>
        </p:txBody>
      </p:sp>
    </p:spTree>
    <p:extLst>
      <p:ext uri="{BB962C8B-B14F-4D97-AF65-F5344CB8AC3E}">
        <p14:creationId xmlns:p14="http://schemas.microsoft.com/office/powerpoint/2010/main" val="836595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69DFE-014E-1D4D-D82E-CF664F96086A}"/>
              </a:ext>
            </a:extLst>
          </p:cNvPr>
          <p:cNvSpPr>
            <a:spLocks noGrp="1"/>
          </p:cNvSpPr>
          <p:nvPr>
            <p:ph type="title"/>
          </p:nvPr>
        </p:nvSpPr>
        <p:spPr/>
        <p:txBody>
          <a:bodyPr/>
          <a:lstStyle/>
          <a:p>
            <a:r>
              <a:rPr lang="en-US" dirty="0"/>
              <a:t>EUROPEAN PERSPECTIVES</a:t>
            </a:r>
          </a:p>
        </p:txBody>
      </p:sp>
      <p:sp>
        <p:nvSpPr>
          <p:cNvPr id="3" name="Content Placeholder 2">
            <a:extLst>
              <a:ext uri="{FF2B5EF4-FFF2-40B4-BE49-F238E27FC236}">
                <a16:creationId xmlns:a16="http://schemas.microsoft.com/office/drawing/2014/main" id="{419A37CB-FE35-2379-3375-D17BC2496C75}"/>
              </a:ext>
            </a:extLst>
          </p:cNvPr>
          <p:cNvSpPr>
            <a:spLocks noGrp="1"/>
          </p:cNvSpPr>
          <p:nvPr>
            <p:ph idx="1"/>
          </p:nvPr>
        </p:nvSpPr>
        <p:spPr/>
        <p:txBody>
          <a:bodyPr/>
          <a:lstStyle/>
          <a:p>
            <a:r>
              <a:rPr lang="en-US" dirty="0"/>
              <a:t>It is more sociological and rhetorical in nature, unlike the US research which is rooted in managerial theory as well as borrowing from concepts of communication and public opinion</a:t>
            </a:r>
          </a:p>
        </p:txBody>
      </p:sp>
    </p:spTree>
    <p:extLst>
      <p:ext uri="{BB962C8B-B14F-4D97-AF65-F5344CB8AC3E}">
        <p14:creationId xmlns:p14="http://schemas.microsoft.com/office/powerpoint/2010/main" val="418346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F572D-0825-B7E8-BF8B-4CFF0F4DC6CC}"/>
              </a:ext>
            </a:extLst>
          </p:cNvPr>
          <p:cNvSpPr>
            <a:spLocks noGrp="1"/>
          </p:cNvSpPr>
          <p:nvPr>
            <p:ph type="title"/>
          </p:nvPr>
        </p:nvSpPr>
        <p:spPr/>
        <p:txBody>
          <a:bodyPr/>
          <a:lstStyle/>
          <a:p>
            <a:r>
              <a:rPr lang="en-US" dirty="0"/>
              <a:t>DEFINING PUBLIC RELATIONS</a:t>
            </a:r>
          </a:p>
        </p:txBody>
      </p:sp>
      <p:sp>
        <p:nvSpPr>
          <p:cNvPr id="3" name="Content Placeholder 2">
            <a:extLst>
              <a:ext uri="{FF2B5EF4-FFF2-40B4-BE49-F238E27FC236}">
                <a16:creationId xmlns:a16="http://schemas.microsoft.com/office/drawing/2014/main" id="{35F3520B-0CAE-A0A5-7383-DFB13CB24F01}"/>
              </a:ext>
            </a:extLst>
          </p:cNvPr>
          <p:cNvSpPr>
            <a:spLocks noGrp="1"/>
          </p:cNvSpPr>
          <p:nvPr>
            <p:ph idx="1"/>
          </p:nvPr>
        </p:nvSpPr>
        <p:spPr/>
        <p:txBody>
          <a:bodyPr>
            <a:normAutofit fontScale="92500" lnSpcReduction="10000"/>
          </a:bodyPr>
          <a:lstStyle/>
          <a:p>
            <a:r>
              <a:rPr lang="en-US" dirty="0"/>
              <a:t>One of the most widely taught, especially in the United States, is that of </a:t>
            </a:r>
            <a:r>
              <a:rPr lang="en-US" dirty="0" err="1"/>
              <a:t>Cutlip</a:t>
            </a:r>
            <a:r>
              <a:rPr lang="en-US" dirty="0"/>
              <a:t>, Center and Broom (2006: 5): ‘Public relations is the management function that establishes and maintains mutually beneficial relationships between an organization and the publics on whom its success or failure depends.’</a:t>
            </a:r>
          </a:p>
          <a:p>
            <a:r>
              <a:rPr lang="en-US" dirty="0"/>
              <a:t>In the UK, the common definition is that proposed by the Chartered Institute of Public Relations (CIPR):‘[Public relations] is the planned and sustained effort to establish and maintain goodwill and mutual understanding between an organization and its publics’</a:t>
            </a:r>
          </a:p>
        </p:txBody>
      </p:sp>
    </p:spTree>
    <p:extLst>
      <p:ext uri="{BB962C8B-B14F-4D97-AF65-F5344CB8AC3E}">
        <p14:creationId xmlns:p14="http://schemas.microsoft.com/office/powerpoint/2010/main" val="85631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5273-949A-36F7-D180-00C172AF3322}"/>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DEFINING PUBLIC RELATIONS</a:t>
            </a:r>
            <a:endParaRPr lang="en-US" dirty="0"/>
          </a:p>
        </p:txBody>
      </p:sp>
      <p:sp>
        <p:nvSpPr>
          <p:cNvPr id="3" name="Content Placeholder 2">
            <a:extLst>
              <a:ext uri="{FF2B5EF4-FFF2-40B4-BE49-F238E27FC236}">
                <a16:creationId xmlns:a16="http://schemas.microsoft.com/office/drawing/2014/main" id="{76246B48-832F-A407-B7DA-9C8C38D26A85}"/>
              </a:ext>
            </a:extLst>
          </p:cNvPr>
          <p:cNvSpPr>
            <a:spLocks noGrp="1"/>
          </p:cNvSpPr>
          <p:nvPr>
            <p:ph idx="1"/>
          </p:nvPr>
        </p:nvSpPr>
        <p:spPr/>
        <p:txBody>
          <a:bodyPr/>
          <a:lstStyle/>
          <a:p>
            <a:r>
              <a:rPr lang="en-US" dirty="0"/>
              <a:t>By contrast, in an earlier era Bernays emphasized the persuasive element in his definition that ‘Public relations attempts to engineer public support.’ This is a one-way definition and is probably closest to commonly found practitioner attitudes. </a:t>
            </a:r>
          </a:p>
        </p:txBody>
      </p:sp>
    </p:spTree>
    <p:extLst>
      <p:ext uri="{BB962C8B-B14F-4D97-AF65-F5344CB8AC3E}">
        <p14:creationId xmlns:p14="http://schemas.microsoft.com/office/powerpoint/2010/main" val="554860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Theory</a:t>
            </a:r>
          </a:p>
        </p:txBody>
      </p:sp>
      <p:sp>
        <p:nvSpPr>
          <p:cNvPr id="3" name="Content Placeholder 2"/>
          <p:cNvSpPr>
            <a:spLocks noGrp="1"/>
          </p:cNvSpPr>
          <p:nvPr>
            <p:ph idx="1"/>
          </p:nvPr>
        </p:nvSpPr>
        <p:spPr>
          <a:xfrm>
            <a:off x="404943" y="1832337"/>
            <a:ext cx="8623663" cy="4387352"/>
          </a:xfrm>
        </p:spPr>
        <p:txBody>
          <a:bodyPr>
            <a:normAutofit fontScale="92500" lnSpcReduction="10000"/>
          </a:bodyPr>
          <a:lstStyle/>
          <a:p>
            <a:pPr marL="0" indent="0">
              <a:buNone/>
            </a:pPr>
            <a:r>
              <a:rPr lang="en-US" dirty="0"/>
              <a:t>Researched theories offer prediction, understanding and replication.</a:t>
            </a:r>
          </a:p>
          <a:p>
            <a:r>
              <a:rPr lang="en-US" dirty="0"/>
              <a:t>Prediction : Prediction gives greater assurance to planning and execution of activities and a practitioner could</a:t>
            </a:r>
          </a:p>
          <a:p>
            <a:r>
              <a:rPr lang="en-US" dirty="0"/>
              <a:t>Understanding: Practitioners need the </a:t>
            </a:r>
            <a:r>
              <a:rPr lang="en-US" dirty="0" err="1"/>
              <a:t>rigour</a:t>
            </a:r>
            <a:r>
              <a:rPr lang="en-US" dirty="0"/>
              <a:t> of predictive understanding to verify logically the phenomena (such as publics, communities and media) with which they plan to communicate.</a:t>
            </a:r>
          </a:p>
          <a:p>
            <a:r>
              <a:rPr lang="en-US" dirty="0"/>
              <a:t>Replication: If theory provides clear guidance to ‘explain and predict phenomena of interest to us’, the theory should be applicable in many similar situations.</a:t>
            </a:r>
          </a:p>
        </p:txBody>
      </p:sp>
    </p:spTree>
    <p:extLst>
      <p:ext uri="{BB962C8B-B14F-4D97-AF65-F5344CB8AC3E}">
        <p14:creationId xmlns:p14="http://schemas.microsoft.com/office/powerpoint/2010/main" val="205997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DBE76-FBAA-C011-F134-327E403B5B41}"/>
              </a:ext>
            </a:extLst>
          </p:cNvPr>
          <p:cNvSpPr>
            <a:spLocks noGrp="1"/>
          </p:cNvSpPr>
          <p:nvPr>
            <p:ph type="title"/>
          </p:nvPr>
        </p:nvSpPr>
        <p:spPr/>
        <p:txBody>
          <a:bodyPr/>
          <a:lstStyle/>
          <a:p>
            <a:r>
              <a:rPr lang="en-US" dirty="0"/>
              <a:t>Models of Public Relations</a:t>
            </a:r>
          </a:p>
        </p:txBody>
      </p:sp>
      <p:sp>
        <p:nvSpPr>
          <p:cNvPr id="3" name="Content Placeholder 2">
            <a:extLst>
              <a:ext uri="{FF2B5EF4-FFF2-40B4-BE49-F238E27FC236}">
                <a16:creationId xmlns:a16="http://schemas.microsoft.com/office/drawing/2014/main" id="{D6FAE37A-985C-7A70-883F-9499CFE8694A}"/>
              </a:ext>
            </a:extLst>
          </p:cNvPr>
          <p:cNvSpPr>
            <a:spLocks noGrp="1"/>
          </p:cNvSpPr>
          <p:nvPr>
            <p:ph idx="1"/>
          </p:nvPr>
        </p:nvSpPr>
        <p:spPr/>
        <p:txBody>
          <a:bodyPr/>
          <a:lstStyle/>
          <a:p>
            <a:r>
              <a:rPr lang="en-US" dirty="0"/>
              <a:t>James </a:t>
            </a:r>
            <a:r>
              <a:rPr lang="en-US" dirty="0" err="1"/>
              <a:t>Grunig</a:t>
            </a:r>
            <a:r>
              <a:rPr lang="en-US" dirty="0"/>
              <a:t> has defined four descriptors of public relations activity: </a:t>
            </a:r>
          </a:p>
          <a:p>
            <a:r>
              <a:rPr lang="en-US" dirty="0"/>
              <a:t>press agentry/publicity </a:t>
            </a:r>
          </a:p>
          <a:p>
            <a:r>
              <a:rPr lang="en-US" dirty="0"/>
              <a:t>public information </a:t>
            </a:r>
          </a:p>
          <a:p>
            <a:r>
              <a:rPr lang="en-US" dirty="0"/>
              <a:t>two-way asymmetric  </a:t>
            </a:r>
          </a:p>
          <a:p>
            <a:r>
              <a:rPr lang="en-US" dirty="0"/>
              <a:t>two-way symmetric</a:t>
            </a:r>
          </a:p>
        </p:txBody>
      </p:sp>
    </p:spTree>
    <p:extLst>
      <p:ext uri="{BB962C8B-B14F-4D97-AF65-F5344CB8AC3E}">
        <p14:creationId xmlns:p14="http://schemas.microsoft.com/office/powerpoint/2010/main" val="30065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9B3B7-7983-CCB5-377C-DDD373A67442}"/>
              </a:ext>
            </a:extLst>
          </p:cNvPr>
          <p:cNvSpPr>
            <a:spLocks noGrp="1"/>
          </p:cNvSpPr>
          <p:nvPr>
            <p:ph type="title"/>
          </p:nvPr>
        </p:nvSpPr>
        <p:spPr/>
        <p:txBody>
          <a:bodyPr/>
          <a:lstStyle/>
          <a:p>
            <a:r>
              <a:rPr lang="en-US" b="1" i="0" dirty="0">
                <a:solidFill>
                  <a:srgbClr val="252A37"/>
                </a:solidFill>
                <a:effectLst/>
                <a:latin typeface="Raleway" pitchFamily="2" charset="0"/>
              </a:rPr>
              <a:t>Press Agentry/  Publicity</a:t>
            </a:r>
            <a:br>
              <a:rPr lang="en-US" b="1" i="0" dirty="0">
                <a:solidFill>
                  <a:srgbClr val="252A37"/>
                </a:solidFill>
                <a:effectLst/>
                <a:latin typeface="Raleway" pitchFamily="2" charset="0"/>
              </a:rPr>
            </a:br>
            <a:endParaRPr lang="en-US" dirty="0"/>
          </a:p>
        </p:txBody>
      </p:sp>
      <p:sp>
        <p:nvSpPr>
          <p:cNvPr id="3" name="Content Placeholder 2">
            <a:extLst>
              <a:ext uri="{FF2B5EF4-FFF2-40B4-BE49-F238E27FC236}">
                <a16:creationId xmlns:a16="http://schemas.microsoft.com/office/drawing/2014/main" id="{33CFEDB0-0918-FB1D-2620-AB98BA762671}"/>
              </a:ext>
            </a:extLst>
          </p:cNvPr>
          <p:cNvSpPr>
            <a:spLocks noGrp="1"/>
          </p:cNvSpPr>
          <p:nvPr>
            <p:ph idx="1"/>
          </p:nvPr>
        </p:nvSpPr>
        <p:spPr/>
        <p:txBody>
          <a:bodyPr>
            <a:normAutofit fontScale="77500" lnSpcReduction="20000"/>
          </a:bodyPr>
          <a:lstStyle/>
          <a:p>
            <a:r>
              <a:rPr lang="en-US" dirty="0"/>
              <a:t>Press Agentry Publicity model is also called P.T Barnum model. Press Agentry Publicity model follows one way communication where the flow of information is only from the sender to the receiver. The sender is not much concerned about the second party’s feedback, reviews and so on.</a:t>
            </a:r>
          </a:p>
          <a:p>
            <a:endParaRPr lang="en-US" dirty="0"/>
          </a:p>
          <a:p>
            <a:r>
              <a:rPr lang="en-US" dirty="0"/>
              <a:t>In Press Agentry publicity model, public relations experts enhance the reputation of the organization among the target audiences, stakeholders, employees, partners, investors and all others associated with it through manipulation. According to this model, organizations hire public relations experts who create a positive image of their brand in the minds of target audiences through arguments and reasoning. They influence their potential customers by simply imposing their ideas, thoughts, creative stories of their brand, USPs of the products and so on. Flow of information takes place only from the public relations experts to the target audiences. (One way communication)</a:t>
            </a:r>
          </a:p>
        </p:txBody>
      </p:sp>
    </p:spTree>
    <p:extLst>
      <p:ext uri="{BB962C8B-B14F-4D97-AF65-F5344CB8AC3E}">
        <p14:creationId xmlns:p14="http://schemas.microsoft.com/office/powerpoint/2010/main" val="1452087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58279-CF4D-7349-E0CB-2F6A47690B7D}"/>
              </a:ext>
            </a:extLst>
          </p:cNvPr>
          <p:cNvSpPr>
            <a:spLocks noGrp="1"/>
          </p:cNvSpPr>
          <p:nvPr>
            <p:ph type="title"/>
          </p:nvPr>
        </p:nvSpPr>
        <p:spPr/>
        <p:txBody>
          <a:bodyPr/>
          <a:lstStyle/>
          <a:p>
            <a:r>
              <a:rPr lang="en-US" b="1" i="0" dirty="0">
                <a:solidFill>
                  <a:srgbClr val="252A37"/>
                </a:solidFill>
                <a:effectLst/>
                <a:latin typeface="Raleway" pitchFamily="2" charset="0"/>
              </a:rPr>
              <a:t>Public Information Model</a:t>
            </a:r>
            <a:br>
              <a:rPr lang="en-US" b="1" i="0" dirty="0">
                <a:solidFill>
                  <a:srgbClr val="252A37"/>
                </a:solidFill>
                <a:effectLst/>
                <a:latin typeface="Raleway" pitchFamily="2" charset="0"/>
              </a:rPr>
            </a:br>
            <a:endParaRPr lang="en-US" dirty="0"/>
          </a:p>
        </p:txBody>
      </p:sp>
      <p:sp>
        <p:nvSpPr>
          <p:cNvPr id="3" name="Content Placeholder 2">
            <a:extLst>
              <a:ext uri="{FF2B5EF4-FFF2-40B4-BE49-F238E27FC236}">
                <a16:creationId xmlns:a16="http://schemas.microsoft.com/office/drawing/2014/main" id="{C7A0D0FA-1536-3101-DA1D-E24C211E3243}"/>
              </a:ext>
            </a:extLst>
          </p:cNvPr>
          <p:cNvSpPr>
            <a:spLocks noGrp="1"/>
          </p:cNvSpPr>
          <p:nvPr>
            <p:ph idx="1"/>
          </p:nvPr>
        </p:nvSpPr>
        <p:spPr/>
        <p:txBody>
          <a:bodyPr>
            <a:normAutofit fontScale="70000" lnSpcReduction="20000"/>
          </a:bodyPr>
          <a:lstStyle/>
          <a:p>
            <a:r>
              <a:rPr lang="en-US" dirty="0"/>
              <a:t>As the names suggests public information model, emphasizes on maintaining and enhancing the image of an organization simply by circulating relevant and meaningful information among the target audience/public. Public relations experts depend on press release, news release, video release or any other recorded communication often directed at the media to circulate information about their brand among the public. Newsletters, brochures, magazines with information about the organization, its key people, products, benefits of the products, testimonials, success stories are distributed at regular intervals among target audiences for brand positioning. In such a model, public relations experts need to be creative and ought to have a flair for writing. They should be really good at putting their thoughts into meaningful words which influence the customers and end-users. Public information model also revolves around one way communication where information primarily flows from sender(organization and public relations experts) to the receiver(target audience, employees, stake holders, employees, investors and so on).</a:t>
            </a:r>
          </a:p>
        </p:txBody>
      </p:sp>
    </p:spTree>
    <p:extLst>
      <p:ext uri="{BB962C8B-B14F-4D97-AF65-F5344CB8AC3E}">
        <p14:creationId xmlns:p14="http://schemas.microsoft.com/office/powerpoint/2010/main" val="1492855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A66AE-4A42-1E0A-0817-55716E3BC3CE}"/>
              </a:ext>
            </a:extLst>
          </p:cNvPr>
          <p:cNvSpPr>
            <a:spLocks noGrp="1"/>
          </p:cNvSpPr>
          <p:nvPr>
            <p:ph type="title"/>
          </p:nvPr>
        </p:nvSpPr>
        <p:spPr/>
        <p:txBody>
          <a:bodyPr/>
          <a:lstStyle/>
          <a:p>
            <a:r>
              <a:rPr lang="en-US" b="1" i="0" dirty="0">
                <a:solidFill>
                  <a:srgbClr val="252A37"/>
                </a:solidFill>
                <a:effectLst/>
                <a:latin typeface="Raleway" pitchFamily="2" charset="0"/>
              </a:rPr>
              <a:t>Two Way Asymmetrical Model</a:t>
            </a:r>
            <a:br>
              <a:rPr lang="en-US" b="1" i="0" dirty="0">
                <a:solidFill>
                  <a:srgbClr val="252A37"/>
                </a:solidFill>
                <a:effectLst/>
                <a:latin typeface="Raleway" pitchFamily="2" charset="0"/>
              </a:rPr>
            </a:br>
            <a:endParaRPr lang="en-US" dirty="0"/>
          </a:p>
        </p:txBody>
      </p:sp>
      <p:sp>
        <p:nvSpPr>
          <p:cNvPr id="3" name="Content Placeholder 2">
            <a:extLst>
              <a:ext uri="{FF2B5EF4-FFF2-40B4-BE49-F238E27FC236}">
                <a16:creationId xmlns:a16="http://schemas.microsoft.com/office/drawing/2014/main" id="{86FF713E-DF07-F6E8-933E-23E8D9FD59E7}"/>
              </a:ext>
            </a:extLst>
          </p:cNvPr>
          <p:cNvSpPr>
            <a:spLocks noGrp="1"/>
          </p:cNvSpPr>
          <p:nvPr>
            <p:ph idx="1"/>
          </p:nvPr>
        </p:nvSpPr>
        <p:spPr/>
        <p:txBody>
          <a:bodyPr>
            <a:normAutofit fontScale="92500"/>
          </a:bodyPr>
          <a:lstStyle/>
          <a:p>
            <a:r>
              <a:rPr lang="en-US" dirty="0"/>
              <a:t>Two way asymmetrical model of public relations revolves around two way communication between both the parties but the communication is somewhat not balanced. In this type of model, public relations experts position their organization and brand on the whole in the minds of their target audiences through manipulation and force the public to behave the same way they would want them to do. In two way asymmetrical model of public relations, organizations do not utilize much of their manpower and resources to find out the reaction of the stakeholders, investors or for that matter public.</a:t>
            </a:r>
          </a:p>
        </p:txBody>
      </p:sp>
    </p:spTree>
    <p:extLst>
      <p:ext uri="{BB962C8B-B14F-4D97-AF65-F5344CB8AC3E}">
        <p14:creationId xmlns:p14="http://schemas.microsoft.com/office/powerpoint/2010/main" val="2966252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AAEB0-069A-1107-D7D1-BB10A238540B}"/>
              </a:ext>
            </a:extLst>
          </p:cNvPr>
          <p:cNvSpPr>
            <a:spLocks noGrp="1"/>
          </p:cNvSpPr>
          <p:nvPr>
            <p:ph type="title"/>
          </p:nvPr>
        </p:nvSpPr>
        <p:spPr/>
        <p:txBody>
          <a:bodyPr/>
          <a:lstStyle/>
          <a:p>
            <a:r>
              <a:rPr lang="en-US" b="1" i="0" dirty="0">
                <a:solidFill>
                  <a:srgbClr val="252A37"/>
                </a:solidFill>
                <a:effectLst/>
                <a:latin typeface="Raleway" pitchFamily="2" charset="0"/>
              </a:rPr>
              <a:t>Two way Symmetrical Model</a:t>
            </a:r>
            <a:br>
              <a:rPr lang="en-US" b="1" i="0" dirty="0">
                <a:solidFill>
                  <a:srgbClr val="252A37"/>
                </a:solidFill>
                <a:effectLst/>
                <a:latin typeface="Raleway" pitchFamily="2" charset="0"/>
              </a:rPr>
            </a:br>
            <a:endParaRPr lang="en-US" dirty="0"/>
          </a:p>
        </p:txBody>
      </p:sp>
      <p:sp>
        <p:nvSpPr>
          <p:cNvPr id="3" name="Content Placeholder 2">
            <a:extLst>
              <a:ext uri="{FF2B5EF4-FFF2-40B4-BE49-F238E27FC236}">
                <a16:creationId xmlns:a16="http://schemas.microsoft.com/office/drawing/2014/main" id="{6CD3A9B7-05F9-FD28-1620-B5633A66B775}"/>
              </a:ext>
            </a:extLst>
          </p:cNvPr>
          <p:cNvSpPr>
            <a:spLocks noGrp="1"/>
          </p:cNvSpPr>
          <p:nvPr>
            <p:ph idx="1"/>
          </p:nvPr>
        </p:nvSpPr>
        <p:spPr/>
        <p:txBody>
          <a:bodyPr>
            <a:normAutofit fontScale="92500" lnSpcReduction="20000"/>
          </a:bodyPr>
          <a:lstStyle/>
          <a:p>
            <a:r>
              <a:rPr lang="en-US" dirty="0"/>
              <a:t>Two way symmetrical model of public relations is an ideal way of enhancing an organization’s reputation among the target audience. According to two way symmetrical model, public relations experts depend on two way communication to position their brand among end-users. Free flow of information takes place between the organization and its stake holders, employees, investors and vice-a-versa. Conflicts and misunderstandings are resolved through mutual discussions and communication. A two way communication takes place between both the parties and information flows in its desired form. The feedback from stakeholders and target audiences are also taken into consideration.</a:t>
            </a:r>
          </a:p>
        </p:txBody>
      </p:sp>
    </p:spTree>
    <p:extLst>
      <p:ext uri="{BB962C8B-B14F-4D97-AF65-F5344CB8AC3E}">
        <p14:creationId xmlns:p14="http://schemas.microsoft.com/office/powerpoint/2010/main" val="173341349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xury-PowerPoint-Background" id="{40BD171D-031E-2B42-995B-79D7F95A0072}" vid="{20627F95-C8E1-0442-A1FB-DCE898363E6E}"/>
    </a:ext>
  </a:extLst>
</a:theme>
</file>

<file path=docProps/app.xml><?xml version="1.0" encoding="utf-8"?>
<Properties xmlns="http://schemas.openxmlformats.org/officeDocument/2006/extended-properties" xmlns:vt="http://schemas.openxmlformats.org/officeDocument/2006/docPropsVTypes">
  <TotalTime>144</TotalTime>
  <Words>1151</Words>
  <Application>Microsoft Office PowerPoint</Application>
  <PresentationFormat>Widescreen</PresentationFormat>
  <Paragraphs>42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Linux Libertine</vt:lpstr>
      <vt:lpstr>Raleway</vt:lpstr>
      <vt:lpstr>Trebuchet MS</vt:lpstr>
      <vt:lpstr>1_Office Theme</vt:lpstr>
      <vt:lpstr>Evaluating Public Relations Tom Watson and  Paul Noble A Best Practice Guide to Public Relations  Planning, Research and Evaluation</vt:lpstr>
      <vt:lpstr>DEFINING PUBLIC RELATIONS</vt:lpstr>
      <vt:lpstr>DEFINING PUBLIC RELATIONS</vt:lpstr>
      <vt:lpstr>Role of Theory</vt:lpstr>
      <vt:lpstr>Models of Public Relations</vt:lpstr>
      <vt:lpstr>Press Agentry/  Publicity </vt:lpstr>
      <vt:lpstr>Public Information Model </vt:lpstr>
      <vt:lpstr>Two Way Asymmetrical Model </vt:lpstr>
      <vt:lpstr>Two way Symmetrical Model </vt:lpstr>
      <vt:lpstr>PUBLIC RELATIONS THEORY</vt:lpstr>
      <vt:lpstr>Situational theory of publics</vt:lpstr>
      <vt:lpstr>Application to PR </vt:lpstr>
      <vt:lpstr>EUROPEAN PERSPECTIVES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Riasat Amir</dc:creator>
  <cp:lastModifiedBy>Riasat Amir</cp:lastModifiedBy>
  <cp:revision>8</cp:revision>
  <dcterms:created xsi:type="dcterms:W3CDTF">2023-01-16T12:56:15Z</dcterms:created>
  <dcterms:modified xsi:type="dcterms:W3CDTF">2023-01-21T13:43:14Z</dcterms:modified>
</cp:coreProperties>
</file>